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9" r:id="rId4"/>
    <p:sldId id="264" r:id="rId5"/>
    <p:sldId id="265" r:id="rId6"/>
    <p:sldId id="286" r:id="rId7"/>
    <p:sldId id="269" r:id="rId8"/>
    <p:sldId id="266" r:id="rId9"/>
    <p:sldId id="290" r:id="rId10"/>
    <p:sldId id="267" r:id="rId11"/>
    <p:sldId id="268" r:id="rId12"/>
    <p:sldId id="279" r:id="rId13"/>
    <p:sldId id="274" r:id="rId14"/>
    <p:sldId id="285" r:id="rId15"/>
    <p:sldId id="278" r:id="rId16"/>
    <p:sldId id="284" r:id="rId17"/>
    <p:sldId id="282" r:id="rId18"/>
    <p:sldId id="280" r:id="rId19"/>
    <p:sldId id="275" r:id="rId20"/>
    <p:sldId id="276" r:id="rId21"/>
    <p:sldId id="270" r:id="rId22"/>
    <p:sldId id="277" r:id="rId23"/>
    <p:sldId id="273" r:id="rId24"/>
    <p:sldId id="271" r:id="rId25"/>
    <p:sldId id="272" r:id="rId26"/>
    <p:sldId id="283" r:id="rId27"/>
    <p:sldId id="287" r:id="rId28"/>
    <p:sldId id="288" r:id="rId29"/>
    <p:sldId id="289" r:id="rId30"/>
    <p:sldId id="291" r:id="rId31"/>
    <p:sldId id="292" r:id="rId32"/>
    <p:sldId id="293" r:id="rId33"/>
    <p:sldId id="295" r:id="rId34"/>
    <p:sldId id="294" r:id="rId35"/>
    <p:sldId id="296" r:id="rId36"/>
    <p:sldId id="281" r:id="rId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gDRG2xxywx+yfhYm7jLXTFL4WE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99D4"/>
    <a:srgbClr val="FF8C00"/>
    <a:srgbClr val="121212"/>
    <a:srgbClr val="F7DF1E"/>
    <a:srgbClr val="53866D"/>
    <a:srgbClr val="61DAFB"/>
    <a:srgbClr val="D4D4D4"/>
    <a:srgbClr val="569CD6"/>
    <a:srgbClr val="246D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216" autoAdjust="0"/>
  </p:normalViewPr>
  <p:slideViewPr>
    <p:cSldViewPr snapToGrid="0">
      <p:cViewPr varScale="1">
        <p:scale>
          <a:sx n="81" d="100"/>
          <a:sy n="81" d="100"/>
        </p:scale>
        <p:origin x="9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587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576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273DB500-A112-A58B-ADF0-4272D74F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BDDE3154-706E-A042-2859-5A56002C45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7CB3223D-478E-5959-F5FE-AB647C3F6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039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663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982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56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401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750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980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291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335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93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862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903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770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089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160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084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5838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7316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869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2910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5790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811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747DF0CE-7FCC-2109-A477-B64229F0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>
            <a:extLst>
              <a:ext uri="{FF2B5EF4-FFF2-40B4-BE49-F238E27FC236}">
                <a16:creationId xmlns:a16="http://schemas.microsoft.com/office/drawing/2014/main" id="{64D63060-60A3-DDF1-843C-8CF00C35B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>
            <a:extLst>
              <a:ext uri="{FF2B5EF4-FFF2-40B4-BE49-F238E27FC236}">
                <a16:creationId xmlns:a16="http://schemas.microsoft.com/office/drawing/2014/main" id="{ABEA6AB4-3908-8CC6-1967-5244DCDDF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747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53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12493" y="1162011"/>
            <a:ext cx="9861176" cy="7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4800"/>
              <a:buFont typeface="Arial"/>
              <a:buNone/>
            </a:pPr>
            <a:r>
              <a:rPr lang="en-US" sz="4800" dirty="0" err="1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스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마트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팩토리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 </a:t>
            </a:r>
            <a:r>
              <a:rPr lang="en-US" sz="48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웹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솔루션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endParaRPr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001393" y="2171050"/>
            <a:ext cx="9180000" cy="56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</a:pPr>
            <a:r>
              <a:rPr lang="ko-KR" altLang="en-US" dirty="0">
                <a:solidFill>
                  <a:srgbClr val="D4D4D4"/>
                </a:solidFill>
              </a:rPr>
              <a:t>기초 객체지향 프로그래밍 활용 </a:t>
            </a:r>
            <a:r>
              <a:rPr lang="en-US" altLang="ko-KR" dirty="0">
                <a:solidFill>
                  <a:srgbClr val="D4D4D4"/>
                </a:solidFill>
              </a:rPr>
              <a:t>Swing Project</a:t>
            </a:r>
            <a:endParaRPr dirty="0">
              <a:solidFill>
                <a:srgbClr val="D4D4D4"/>
              </a:solidFill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52336" y="407345"/>
            <a:ext cx="11287327" cy="6043309"/>
          </a:xfrm>
          <a:prstGeom prst="rect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7279534" y="5625023"/>
            <a:ext cx="3817199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Team. 헤헤경민병석</a:t>
            </a:r>
            <a:endParaRPr sz="2400" b="0" i="0" u="none" strike="noStrike" cap="none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12493" y="5625023"/>
            <a:ext cx="3999975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2025-01-20 </a:t>
            </a:r>
            <a:r>
              <a:rPr lang="en-US" sz="240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2400" b="0" i="0" u="none" strike="noStrike" cap="non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 2025-02-10</a:t>
            </a:r>
            <a:endParaRPr sz="2400" b="0" i="0" u="none" strike="noStrike" cap="none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/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/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2" descr="HTML - 위키백과, 우리 모두의 백과사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7330" y="449117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 descr="CSS - 위키백과, 우리 모두의 백과사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7344" y="4491179"/>
            <a:ext cx="7645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2"/>
          <p:cNvSpPr/>
          <p:nvPr/>
        </p:nvSpPr>
        <p:spPr>
          <a:xfrm>
            <a:off x="3457330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4D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5519594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64D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7581857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A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Design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2"/>
          <p:cNvSpPr txBox="1"/>
          <p:nvPr/>
        </p:nvSpPr>
        <p:spPr>
          <a:xfrm>
            <a:off x="3383542" y="3839582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D4D4D4"/>
                </a:solidFill>
              </a:rPr>
              <a:t>Coding Skill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/>
          <p:cNvSpPr txBox="1"/>
          <p:nvPr/>
        </p:nvSpPr>
        <p:spPr>
          <a:xfrm>
            <a:off x="3637323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HTML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5699598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CSS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7529648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javascript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3457330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D0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2"/>
          <p:cNvSpPr txBox="1"/>
          <p:nvPr/>
        </p:nvSpPr>
        <p:spPr>
          <a:xfrm>
            <a:off x="3637323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MIRO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685" y="2035132"/>
            <a:ext cx="837275" cy="8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2"/>
          <p:cNvSpPr/>
          <p:nvPr/>
        </p:nvSpPr>
        <p:spPr>
          <a:xfrm>
            <a:off x="55196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24E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12"/>
          <p:cNvSpPr txBox="1"/>
          <p:nvPr/>
        </p:nvSpPr>
        <p:spPr>
          <a:xfrm>
            <a:off x="5699598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 err="1">
                <a:solidFill>
                  <a:srgbClr val="D4D4D4"/>
                </a:solidFill>
              </a:rPr>
              <a:t>figma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1600" y="1962024"/>
            <a:ext cx="655991" cy="98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0;p12">
            <a:extLst>
              <a:ext uri="{FF2B5EF4-FFF2-40B4-BE49-F238E27FC236}">
                <a16:creationId xmlns:a16="http://schemas.microsoft.com/office/drawing/2014/main" id="{83F2826C-30DE-6EFF-6286-35FB072FD06E}"/>
              </a:ext>
            </a:extLst>
          </p:cNvPr>
          <p:cNvSpPr/>
          <p:nvPr/>
        </p:nvSpPr>
        <p:spPr>
          <a:xfrm>
            <a:off x="76151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C99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31;p12">
            <a:extLst>
              <a:ext uri="{FF2B5EF4-FFF2-40B4-BE49-F238E27FC236}">
                <a16:creationId xmlns:a16="http://schemas.microsoft.com/office/drawing/2014/main" id="{62B30CF1-3F54-BBD3-C692-2656FF96A6D0}"/>
              </a:ext>
            </a:extLst>
          </p:cNvPr>
          <p:cNvSpPr txBox="1"/>
          <p:nvPr/>
        </p:nvSpPr>
        <p:spPr>
          <a:xfrm>
            <a:off x="7581857" y="3259310"/>
            <a:ext cx="1492191" cy="64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Visual Studio Code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PNG, SVG 형식의 비주얼 스튜디오 코드-2019 색상 아이콘">
            <a:extLst>
              <a:ext uri="{FF2B5EF4-FFF2-40B4-BE49-F238E27FC236}">
                <a16:creationId xmlns:a16="http://schemas.microsoft.com/office/drawing/2014/main" id="{01ACE4A2-525F-28E5-B2F0-BA1827AD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332" y="1876106"/>
            <a:ext cx="1126050" cy="11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3C3408F-3807-DC19-0DC3-CC0D0828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30" y="4491179"/>
            <a:ext cx="996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64BDDD7A-DD5A-B786-D354-B0E3736C20E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21;p12">
            <a:extLst>
              <a:ext uri="{FF2B5EF4-FFF2-40B4-BE49-F238E27FC236}">
                <a16:creationId xmlns:a16="http://schemas.microsoft.com/office/drawing/2014/main" id="{464BDD12-BE5A-86B4-5CF6-B28C9B8B9531}"/>
              </a:ext>
            </a:extLst>
          </p:cNvPr>
          <p:cNvSpPr/>
          <p:nvPr/>
        </p:nvSpPr>
        <p:spPr>
          <a:xfrm>
            <a:off x="9607881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5386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26;p12">
            <a:extLst>
              <a:ext uri="{FF2B5EF4-FFF2-40B4-BE49-F238E27FC236}">
                <a16:creationId xmlns:a16="http://schemas.microsoft.com/office/drawing/2014/main" id="{13487851-6400-061F-44B9-BA8AF4BB4F44}"/>
              </a:ext>
            </a:extLst>
          </p:cNvPr>
          <p:cNvSpPr txBox="1"/>
          <p:nvPr/>
        </p:nvSpPr>
        <p:spPr>
          <a:xfrm>
            <a:off x="9609459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JSON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2A9AEC30-572D-354F-DD46-7C8E2692E4F1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6B0D2FF-E6CA-434F-7873-6C49FA727DFB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D5E4747-A069-D106-E47D-0E7C0263939C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What is a JSON file, what is it used for and how can it be opened?">
            <a:extLst>
              <a:ext uri="{FF2B5EF4-FFF2-40B4-BE49-F238E27FC236}">
                <a16:creationId xmlns:a16="http://schemas.microsoft.com/office/drawing/2014/main" id="{077C89B5-6178-3B13-7134-BEF15873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331" y="4773196"/>
            <a:ext cx="1288655" cy="51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/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/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0EFF72EC-82CF-940F-73C8-1478D3DBA25A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6C91EF4F-D7CC-6441-4F67-DEAAA6A6F8C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7EE516-5875-C24C-574E-E688B1798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120" y="1297784"/>
            <a:ext cx="4539938" cy="470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646248D-C124-6049-E891-6B89DD2DF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327" y="1276246"/>
            <a:ext cx="4539938" cy="470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CB37FC8-2E9E-489E-6F96-C0DA585BD222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UML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4ED7F8A3-9A45-4923-3C53-4F7DE1FAD7E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8CAAF0FF-3A08-EA40-FF7C-C7FF79738D3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C4CD6CA-A5FB-411F-B794-F33F6BF483E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F219B192-CACD-7583-CF1E-6D146EB89E1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7499985-EFE7-E612-B182-26E4A6F70B4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7F4737E-92CF-890D-A551-ED541D8B1EC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5151E29-6635-5173-F513-4E626316561F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665864-D095-DB65-7D29-DC414D7E1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9" t="28336" r="31509" b="30041"/>
          <a:stretch/>
        </p:blipFill>
        <p:spPr bwMode="auto">
          <a:xfrm>
            <a:off x="3207505" y="2443064"/>
            <a:ext cx="4168747" cy="312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CBAE05EC-9A50-943C-61A3-CBF453A77C54}"/>
              </a:ext>
            </a:extLst>
          </p:cNvPr>
          <p:cNvSpPr txBox="1"/>
          <p:nvPr/>
        </p:nvSpPr>
        <p:spPr>
          <a:xfrm>
            <a:off x="7599605" y="2443064"/>
            <a:ext cx="4168746" cy="312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로그인</a:t>
            </a:r>
            <a:endParaRPr lang="en-US" altLang="ko-KR" sz="24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altLang="ko-KR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User</a:t>
            </a: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혹은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Admin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계정을 통해 </a:t>
            </a:r>
            <a:r>
              <a:rPr lang="ko-KR" altLang="en-US" sz="1600" dirty="0" err="1">
                <a:solidFill>
                  <a:schemeClr val="bg1"/>
                </a:solidFill>
                <a:latin typeface="+mj-ea"/>
                <a:ea typeface="+mj-ea"/>
              </a:rPr>
              <a:t>로그인되면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현재 로그인 팝업창이 닫히고 메인 페이지를 보여주게 된다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8E0B5DF3-440D-6A32-E6DD-592F51E4CFC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페이지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5513BE0B-8F6E-30D1-0539-4A94517C0784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1B2A66FF-E3D7-8030-0881-CC3A2ED2B0D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F82510B-F700-D827-22D9-826F1AEC00C7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299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5AA70-3982-F3DB-3E89-FA6F94100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50" y="1780636"/>
            <a:ext cx="8956968" cy="4667716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B9D5BED-31E6-ABC6-4F6C-D5C0635C41F2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7092DDED-1242-BD7C-BACB-5009797F2E9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DA79D32-3A8D-D89F-9C54-4FB3CD5C05F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06FADB6-F2F0-CAEE-0A05-E977DB516A5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2B3AC52C-F1BC-1B7E-A328-7A50A60C422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71E7DE6-F627-AAA2-AF99-17C123F93FA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D83E85B-49EF-FB82-9F2B-57D32D8EB80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2637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DBA365B6-89CA-C2FD-93BB-B601379B6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83DEB0C-1063-DBDF-A9CE-66A6DAE5A2D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4383AD1-433F-C64E-5998-205705B5D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DD5A49B-697F-AFC7-72E6-9890DA512D3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7BF0F-D8F9-8A24-143B-BFF9A2B7B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166" y="1492474"/>
            <a:ext cx="5863234" cy="5043722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144D850-0E3D-0DEE-F371-57CE8EE8AAF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2F654508-A0E9-5D3C-3C3B-654E28047C7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AA11811-E9D5-39E7-6E78-3318AC45EF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CB9F380-C7C9-FE56-99E4-715824A21636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A5AC4D15-4D5C-3BCD-7CA8-94F940C029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8C2AAE6-F642-701F-EC17-DC82D16FD48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CC71EDDA-2B00-9188-4A36-31E8D2CD62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2EEF2CE0-6D54-D370-9956-00438E526E6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3026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6A04AB8-C402-5711-57D7-A38F511011BE}"/>
              </a:ext>
            </a:extLst>
          </p:cNvPr>
          <p:cNvSpPr txBox="1"/>
          <p:nvPr/>
        </p:nvSpPr>
        <p:spPr>
          <a:xfrm>
            <a:off x="9318170" y="1097224"/>
            <a:ext cx="2066737" cy="453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기준관리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생산과 관련된 기본 데이터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(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공정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설비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품목 등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)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를 설정하고 유지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·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관리하는 시스템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589EC68-6EA9-3FDA-DDBF-E926648E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4" y="1643410"/>
            <a:ext cx="5931136" cy="3886533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929D173-DA32-2C38-6A27-56074E22475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E3A95302-F4B7-EAFD-6594-84FEADB1DB8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9B1F79D-A357-DE07-8568-49FAD4F83FB9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 관리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0A346039-1AB0-1946-6DD3-AACEB8F867F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A3B7C97-8FCB-0F06-78BC-D2C0CCDFF44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98AD5C37-208D-BBB8-D6DF-088FEC4FE02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6454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FA60F2-F948-5BA5-3B9A-820FF0257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50" y="1780636"/>
            <a:ext cx="8944474" cy="4193608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F6B9A91-C1FD-DEB3-5801-53A3A12229E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C3068EF4-F938-4CE7-455C-DA3D62F634B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8B80A7F-5C73-7C43-48EF-1BAAF6E27D82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 설명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0D1D2BA8-07F8-998D-7892-465C4BECC5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DBDB239D-8D0D-DA3B-39C7-5FAF5F832AE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42A5386E-E2F6-D607-DA9F-CF618EFCE93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7846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D66404A-E7AF-4B55-A437-F5043B22E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33" y="1985288"/>
            <a:ext cx="9045440" cy="4077066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48464C9-8FB5-4596-3259-B3815B3E4E60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C79EBFD-3D52-9D07-6416-331997DB2A2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FAEEC9A-A6E9-5510-E719-383F20B80954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 품질목표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36E5641-4618-8E56-4265-C72311A8EFC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22A124C-AF58-9959-89E6-40E0C8DD43A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05DE48A-2E5A-E356-BC6C-AD7AF80D6F46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590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6A04AB8-C402-5711-57D7-A38F511011BE}"/>
              </a:ext>
            </a:extLst>
          </p:cNvPr>
          <p:cNvSpPr txBox="1"/>
          <p:nvPr/>
        </p:nvSpPr>
        <p:spPr>
          <a:xfrm>
            <a:off x="8101768" y="1780636"/>
            <a:ext cx="334050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기준관리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생산과 관련된 기본 데이터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(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공정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설비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품목 등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)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를 설정하고 유지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·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관리하는 시스템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17F83-5035-375B-0A7C-EFBB89EF4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493447"/>
            <a:ext cx="4563444" cy="5148326"/>
          </a:xfrm>
          <a:prstGeom prst="rect">
            <a:avLst/>
          </a:prstGeom>
        </p:spPr>
      </p:pic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A7CA922D-2D71-BF56-D811-CBC072A8A5B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50B81EA9-FB9E-8B8B-01C0-13D36DA35E5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8445D-7FDB-34B5-FAAA-FB5BF32B30E9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EE08F116-3088-2DE1-B96C-18B844C4DE1D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3FC9603-FFCE-ACE3-550E-C8DA8ADCDD1B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4196A3E-587A-CC16-CF6F-084DFB238F8E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043D3F77-B57F-1951-16E6-005B38F17FE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2FFE840-27F7-E78F-9619-23C684E7E36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998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2;p12">
            <a:extLst>
              <a:ext uri="{FF2B5EF4-FFF2-40B4-BE49-F238E27FC236}">
                <a16:creationId xmlns:a16="http://schemas.microsoft.com/office/drawing/2014/main" id="{1B869657-EAC1-92B0-9DBF-FFE92C399447}"/>
              </a:ext>
            </a:extLst>
          </p:cNvPr>
          <p:cNvSpPr txBox="1"/>
          <p:nvPr/>
        </p:nvSpPr>
        <p:spPr>
          <a:xfrm>
            <a:off x="8949902" y="1537674"/>
            <a:ext cx="299285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200" b="1" i="0" dirty="0">
                <a:solidFill>
                  <a:schemeClr val="bg1"/>
                </a:solidFill>
                <a:effectLst/>
                <a:latin typeface="gg sans"/>
              </a:rPr>
              <a:t>생산계획</a:t>
            </a:r>
            <a:endParaRPr lang="en-US" altLang="ko-KR" sz="2200" b="1" dirty="0">
              <a:solidFill>
                <a:schemeClr val="bg1"/>
              </a:solidFill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생산 목표를 달성하기 위해 일정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자원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gg sans"/>
              </a:rPr>
              <a:t>생산량 등을 체계적으로 계획하는 과정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5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1" name="Google Shape;337;g32825e5bbd8_0_4">
            <a:extLst>
              <a:ext uri="{FF2B5EF4-FFF2-40B4-BE49-F238E27FC236}">
                <a16:creationId xmlns:a16="http://schemas.microsoft.com/office/drawing/2014/main" id="{117321BF-E18C-B2E5-BD27-F95929C28A5E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38;g32825e5bbd8_0_4">
            <a:extLst>
              <a:ext uri="{FF2B5EF4-FFF2-40B4-BE49-F238E27FC236}">
                <a16:creationId xmlns:a16="http://schemas.microsoft.com/office/drawing/2014/main" id="{0851F811-8C45-0014-BC7F-BCC776063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63D76C20-7510-357C-77A4-BFB1B8CC73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33E9EA3F-3017-86C4-6630-9EBB03103BC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5DE688CD-2EC3-5A4E-AE2E-3B8D60F2A2C8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AD2910F-04A9-ECBC-5E71-5C757BDE0882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D577D83-B081-E524-8360-70EC125CB972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08E6BB7-669A-43DE-5F9C-ABC822842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008" y="1537674"/>
            <a:ext cx="5906993" cy="41797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C4CCC4-7AFA-437C-3C2A-10C77EFD6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721" y="5443311"/>
            <a:ext cx="4562787" cy="128402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6CB646-ED7B-D97B-33E6-751E97D8215E}"/>
              </a:ext>
            </a:extLst>
          </p:cNvPr>
          <p:cNvSpPr/>
          <p:nvPr/>
        </p:nvSpPr>
        <p:spPr>
          <a:xfrm>
            <a:off x="5853505" y="4017818"/>
            <a:ext cx="621186" cy="31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7FB683B-D41D-0AE2-109D-1DBBB0AA6C64}"/>
              </a:ext>
            </a:extLst>
          </p:cNvPr>
          <p:cNvCxnSpPr/>
          <p:nvPr/>
        </p:nvCxnSpPr>
        <p:spPr>
          <a:xfrm>
            <a:off x="6426531" y="4331855"/>
            <a:ext cx="1902691" cy="11822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5D2D3B0B-AF4F-5F07-7999-C0BFA18ED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139" y="1455963"/>
            <a:ext cx="3262025" cy="138902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B82695-CF87-FB08-46FA-E819A764D228}"/>
              </a:ext>
            </a:extLst>
          </p:cNvPr>
          <p:cNvSpPr/>
          <p:nvPr/>
        </p:nvSpPr>
        <p:spPr>
          <a:xfrm>
            <a:off x="6536996" y="4017818"/>
            <a:ext cx="621186" cy="31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ABBD687-6A92-8843-8F9C-2666A801D302}"/>
              </a:ext>
            </a:extLst>
          </p:cNvPr>
          <p:cNvCxnSpPr>
            <a:cxnSpLocks/>
          </p:cNvCxnSpPr>
          <p:nvPr/>
        </p:nvCxnSpPr>
        <p:spPr>
          <a:xfrm flipV="1">
            <a:off x="7130607" y="2752725"/>
            <a:ext cx="1753539" cy="13143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E4D6C7CC-A283-8A22-F70C-4041C5418C2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A4F93EE-8D55-927E-3B7D-B4EA403039A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B12C8A-EFBC-5696-D9FA-94C26DAABB2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2E8F21C8-F4D5-FAD8-D987-274A097AB73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4036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8333649" y="522402"/>
            <a:ext cx="3150140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787781" y="2373021"/>
            <a:ext cx="2260584" cy="126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r>
              <a:rPr 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환경</a:t>
            </a:r>
            <a:endParaRPr dirty="0"/>
          </a:p>
        </p:txBody>
      </p:sp>
      <p:sp>
        <p:nvSpPr>
          <p:cNvPr id="95" name="Google Shape;95;p2"/>
          <p:cNvSpPr txBox="1"/>
          <p:nvPr/>
        </p:nvSpPr>
        <p:spPr>
          <a:xfrm>
            <a:off x="1402298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8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p2"/>
          <p:cNvCxnSpPr/>
          <p:nvPr/>
        </p:nvCxnSpPr>
        <p:spPr>
          <a:xfrm rot="10800000">
            <a:off x="726141" y="1187777"/>
            <a:ext cx="10820401" cy="0"/>
          </a:xfrm>
          <a:prstGeom prst="straightConnector1">
            <a:avLst/>
          </a:prstGeom>
          <a:noFill/>
          <a:ln w="1905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2"/>
          <p:cNvSpPr txBox="1"/>
          <p:nvPr/>
        </p:nvSpPr>
        <p:spPr>
          <a:xfrm>
            <a:off x="5445851" y="2373031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</a:rPr>
              <a:t>UML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스토리 보드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060375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277067B3-F940-2A71-3307-8E465F17C151}"/>
              </a:ext>
            </a:extLst>
          </p:cNvPr>
          <p:cNvSpPr txBox="1">
            <a:spLocks/>
          </p:cNvSpPr>
          <p:nvPr/>
        </p:nvSpPr>
        <p:spPr>
          <a:xfrm>
            <a:off x="3731502" y="457327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코드 구현</a:t>
            </a:r>
          </a:p>
        </p:txBody>
      </p:sp>
      <p:sp>
        <p:nvSpPr>
          <p:cNvPr id="3" name="Google Shape;95;p2">
            <a:extLst>
              <a:ext uri="{FF2B5EF4-FFF2-40B4-BE49-F238E27FC236}">
                <a16:creationId xmlns:a16="http://schemas.microsoft.com/office/drawing/2014/main" id="{BA43A6DC-86CB-5048-355F-CD34D14D3BB3}"/>
              </a:ext>
            </a:extLst>
          </p:cNvPr>
          <p:cNvSpPr txBox="1"/>
          <p:nvPr/>
        </p:nvSpPr>
        <p:spPr>
          <a:xfrm>
            <a:off x="3346019" y="390789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97;p2">
            <a:extLst>
              <a:ext uri="{FF2B5EF4-FFF2-40B4-BE49-F238E27FC236}">
                <a16:creationId xmlns:a16="http://schemas.microsoft.com/office/drawing/2014/main" id="{6C08069D-9288-0DDD-6BE8-00EA09BE1B8C}"/>
              </a:ext>
            </a:extLst>
          </p:cNvPr>
          <p:cNvSpPr txBox="1"/>
          <p:nvPr/>
        </p:nvSpPr>
        <p:spPr>
          <a:xfrm>
            <a:off x="7389572" y="4573283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프로젝트 후기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5" name="Google Shape;98;p2">
            <a:extLst>
              <a:ext uri="{FF2B5EF4-FFF2-40B4-BE49-F238E27FC236}">
                <a16:creationId xmlns:a16="http://schemas.microsoft.com/office/drawing/2014/main" id="{8B201BF9-66FE-9F98-C098-95DE99795299}"/>
              </a:ext>
            </a:extLst>
          </p:cNvPr>
          <p:cNvSpPr txBox="1"/>
          <p:nvPr/>
        </p:nvSpPr>
        <p:spPr>
          <a:xfrm>
            <a:off x="7004096" y="390789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7;p2">
            <a:extLst>
              <a:ext uri="{FF2B5EF4-FFF2-40B4-BE49-F238E27FC236}">
                <a16:creationId xmlns:a16="http://schemas.microsoft.com/office/drawing/2014/main" id="{53B5230A-951B-53E5-6A9B-5FAD2236C431}"/>
              </a:ext>
            </a:extLst>
          </p:cNvPr>
          <p:cNvSpPr txBox="1"/>
          <p:nvPr/>
        </p:nvSpPr>
        <p:spPr>
          <a:xfrm>
            <a:off x="8718452" y="2315468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로그인</a:t>
            </a:r>
            <a:endParaRPr lang="en-US" altLang="ko-KR" sz="1600" dirty="0">
              <a:solidFill>
                <a:srgbClr val="D4D4D4"/>
              </a:solidFill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</a:rPr>
              <a:t>웹 페이지</a:t>
            </a:r>
            <a:endParaRPr lang="en-US" altLang="ko-KR" sz="1600" dirty="0">
              <a:solidFill>
                <a:srgbClr val="D4D4D4"/>
              </a:solidFill>
            </a:endParaRPr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C26156F9-BCC1-AC86-C60A-C990AAC6D3F9}"/>
              </a:ext>
            </a:extLst>
          </p:cNvPr>
          <p:cNvSpPr txBox="1"/>
          <p:nvPr/>
        </p:nvSpPr>
        <p:spPr>
          <a:xfrm>
            <a:off x="8332976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23EA6F9-0F96-8F83-ED21-52CF066D8BC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A0D5AD14-1AD7-9002-75C4-28285F398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26D20C1-5D2B-AA6B-D635-646C44C61EA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EE243DD4-C092-FC37-8A8F-E0A856C0EB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59FA7E8-1743-CED1-2399-C6DA4E530B5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9263428-7752-FED6-03ED-6E52E79D200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8C0D15E5-EA0C-0845-04B4-D30BF2C9DB9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C6AAE5-7C0C-0356-41FC-382B0910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367" y="1609940"/>
            <a:ext cx="6171852" cy="30859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4E8CDE4-1A54-27CA-0A02-A727C87A3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504" y="3212110"/>
            <a:ext cx="4484213" cy="3424806"/>
          </a:xfrm>
          <a:prstGeom prst="rect">
            <a:avLst/>
          </a:prstGeom>
        </p:spPr>
      </p:pic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F1107E5C-CA7A-FDDC-9430-2F561E00216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 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304B62FB-7A3B-880F-08E8-E37AA4C1A44F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794FC47-2646-DA50-73BB-281C3F9CADA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1B97E82-C9DF-9AC5-A6E0-63589613C01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9863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18B19A-BCEF-BFE9-E1C2-A7A6638D2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504" y="1492474"/>
            <a:ext cx="6985367" cy="5266804"/>
          </a:xfrm>
          <a:prstGeom prst="rect">
            <a:avLst/>
          </a:prstGeom>
        </p:spPr>
      </p:pic>
      <p:sp>
        <p:nvSpPr>
          <p:cNvPr id="8" name="Google Shape;337;g32825e5bbd8_0_4">
            <a:extLst>
              <a:ext uri="{FF2B5EF4-FFF2-40B4-BE49-F238E27FC236}">
                <a16:creationId xmlns:a16="http://schemas.microsoft.com/office/drawing/2014/main" id="{DE39C546-B65B-CDE8-DF38-9A8EBEFA7CF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338;g32825e5bbd8_0_4">
            <a:extLst>
              <a:ext uri="{FF2B5EF4-FFF2-40B4-BE49-F238E27FC236}">
                <a16:creationId xmlns:a16="http://schemas.microsoft.com/office/drawing/2014/main" id="{A58B9389-27A5-EA31-67D0-1C4638AB9290}"/>
              </a:ext>
            </a:extLst>
          </p:cNvPr>
          <p:cNvSpPr txBox="1">
            <a:spLocks/>
          </p:cNvSpPr>
          <p:nvPr/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lang="en-US"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B8B39DA6-4D4B-96B8-5157-F4251AF2C58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74;p11">
            <a:extLst>
              <a:ext uri="{FF2B5EF4-FFF2-40B4-BE49-F238E27FC236}">
                <a16:creationId xmlns:a16="http://schemas.microsoft.com/office/drawing/2014/main" id="{883F157E-B246-7778-2696-14BFC8E980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75;p11">
            <a:extLst>
              <a:ext uri="{FF2B5EF4-FFF2-40B4-BE49-F238E27FC236}">
                <a16:creationId xmlns:a16="http://schemas.microsoft.com/office/drawing/2014/main" id="{87150E24-3F7B-6748-377B-3F7FD8BCB32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7CC85008-BD99-BDEC-503A-028BE3D02D1D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3F8A402-90DA-7541-5F6F-B4204B69C88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CB8180C-98A1-1396-BDD3-B67A08EFC1AC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96CD625-73B9-0F48-DB9C-6310B0004155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A78D1D30-8C32-F770-AEA2-BE1D16EE017E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4CEECDA-89EC-A5D0-D518-03C85BEDA59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6064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BBE317-E6BA-E60F-6C3F-165F3C9E1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865558"/>
            <a:ext cx="5250662" cy="4461830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8048CB39-DCF1-C9A7-32A8-8290327E228A}"/>
              </a:ext>
            </a:extLst>
          </p:cNvPr>
          <p:cNvSpPr txBox="1"/>
          <p:nvPr/>
        </p:nvSpPr>
        <p:spPr>
          <a:xfrm>
            <a:off x="8660959" y="1865558"/>
            <a:ext cx="2992850" cy="25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gg sans"/>
              </a:rPr>
              <a:t>품질관리</a:t>
            </a:r>
            <a:endParaRPr lang="en-US" altLang="ko-KR" sz="2000" b="1" dirty="0">
              <a:solidFill>
                <a:schemeClr val="bg1"/>
              </a:solidFill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생산된 제품의 품질을 보장하기 위해 검토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검사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개선 활동을 수행하는 관리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017E3FB7-456F-8580-9E61-B585EBEE5AD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823BC136-6957-4D38-0CC8-C3D05B5D3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BB1D48D-FF8B-8875-0CB0-CE931281754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4730FCAC-86AB-D365-5E23-3EAEBC5C54DB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2048812-FAA1-78DD-2D8E-52D4AA6B82BF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E89FBD-3D3D-756D-7C9C-386CC47858A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4D2F7230-FE4F-8602-5DA4-1E531A21327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CCDFDDEF-A2E1-703F-E568-2F588157B73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 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E7019E6A-FD2A-7F36-D505-32529D2E9748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35586B07-FEB5-DFD2-D367-9C6E7BF436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4446318-2F3D-D88A-477D-14A61B851A0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553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3BC1CE3E-2AF9-C85E-E459-966BD1F50C2E}"/>
              </a:ext>
            </a:extLst>
          </p:cNvPr>
          <p:cNvSpPr txBox="1"/>
          <p:nvPr/>
        </p:nvSpPr>
        <p:spPr>
          <a:xfrm>
            <a:off x="3207503" y="1538199"/>
            <a:ext cx="8386750" cy="69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현재 창고나 작업 현장에 보유 중인 원자재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반제품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완제품의 재고 상태를 확인하는 기능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E6EF9AC-4633-9D4F-A06D-508D6AF89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132" y="2464005"/>
            <a:ext cx="9238080" cy="350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9BBCD413-4817-672F-555B-57B8863FBCA1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E113748F-994F-0F26-C661-37D6010AB52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50F334B-0FD2-88CB-9362-A28F6FF4641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재고현황조회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D122AEC-BAFA-37A8-56C9-05B10DD1E006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E94ED43-930E-E837-D683-4645AC865FF8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6A86DE1-EA74-2F3F-762F-5BAFFCFE58D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030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E23252BE-C991-5182-92B6-D3C647767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736390"/>
            <a:ext cx="6494436" cy="4698394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D07A0108-3845-C3A7-A22B-58DF24C34DBE}"/>
              </a:ext>
            </a:extLst>
          </p:cNvPr>
          <p:cNvSpPr txBox="1"/>
          <p:nvPr/>
        </p:nvSpPr>
        <p:spPr>
          <a:xfrm>
            <a:off x="9996548" y="2411963"/>
            <a:ext cx="1855295" cy="302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gg sans"/>
              </a:rPr>
              <a:t>실적 등록</a:t>
            </a:r>
            <a:endParaRPr lang="en-US" altLang="ko-KR" sz="2000" b="1" i="0" dirty="0">
              <a:solidFill>
                <a:schemeClr val="bg1"/>
              </a:solidFill>
              <a:effectLst/>
              <a:latin typeface="gg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작업 완료 후 생산 수량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작업 시간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gg sans"/>
              </a:rPr>
              <a:t>불량 수량 등 실적 데이터를 입력하는 과정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BF7815B-B5B4-649C-143F-E93048580F7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C8F2B40-118E-DC1A-8F56-D5B414846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77690C6-98E2-4E26-CF25-02520B79147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74;p11">
            <a:extLst>
              <a:ext uri="{FF2B5EF4-FFF2-40B4-BE49-F238E27FC236}">
                <a16:creationId xmlns:a16="http://schemas.microsoft.com/office/drawing/2014/main" id="{1E4B5496-A1F6-21E5-0F30-93CEA4318BF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75;p11">
            <a:extLst>
              <a:ext uri="{FF2B5EF4-FFF2-40B4-BE49-F238E27FC236}">
                <a16:creationId xmlns:a16="http://schemas.microsoft.com/office/drawing/2014/main" id="{CBD4B669-E0B2-FCBE-5BA4-A4C3570AC616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7F708C9-640C-46DF-B417-ED57A3D9C3B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55190AE4-1BC9-7B78-9D7F-9438A059856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604234BD-0ED9-9BDB-CEDE-060B79FAD22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보고서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B1892FED-40BA-937F-04B3-1261DAF465B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0FCA8AA-A330-11C1-58E2-96B3D1447A5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679A201-0BB1-2D22-DCC4-AF488437F99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9775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FF97654B-B41E-974D-4CC6-E646B11F761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대시보드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071D9B7D-F3D1-7DF5-19E9-B976744E2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892522"/>
            <a:ext cx="5915851" cy="4124901"/>
          </a:xfrm>
          <a:prstGeom prst="rect">
            <a:avLst/>
          </a:prstGeom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2A7478E9-B77A-1FD6-05C9-2E06DB3E0626}"/>
              </a:ext>
            </a:extLst>
          </p:cNvPr>
          <p:cNvSpPr txBox="1"/>
          <p:nvPr/>
        </p:nvSpPr>
        <p:spPr>
          <a:xfrm>
            <a:off x="9725891" y="1839807"/>
            <a:ext cx="2256580" cy="404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주요지표 대시보드 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생산성과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품질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gg sans"/>
              </a:rPr>
              <a:t>재고 등 주요 운영 지표를 한눈에 파악할 수 있도록 시각화한 화면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gg sans"/>
              </a:rPr>
              <a:t>.</a:t>
            </a:r>
            <a:endParaRPr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F6C6486-7382-E0BE-8CC7-6200C5E7B3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C62C0CD2-D1E6-971B-672E-89E3808BB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EE412790-9605-1EEC-DF99-566FAEEEACF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0BFC8FC1-449B-B0D1-034C-34D4EA3C9858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B58AFE96-82D9-1989-2625-A603270CCDBA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6B53C5-9C96-6F3D-F73C-622532950EA6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1BF5EB7-10CA-D473-B8B3-3138A6148AB9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19641F-AB76-E326-501C-5F1C60C48B52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43AA681A-2260-0E94-FB2C-E4924385278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909A293-0B34-9E59-509F-8083CD4A6DF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028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CB2140D-7753-AC90-BD07-006D0832FF9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126B5-1543-778A-9C7D-1ADDD440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554701"/>
            <a:ext cx="4923827" cy="2472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0591C1-21AF-5BB4-120E-336F7AEE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38" y="4027055"/>
            <a:ext cx="5267942" cy="25947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8206A2-8134-7DE9-3CA9-531883D76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727" y="1947021"/>
            <a:ext cx="4129297" cy="2087337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853B2EC4-D5E8-7DF4-46D1-2ABE02AE031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78E1E531-0AD1-045A-2C00-85E1E2AAD417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2303883-3EC3-3549-CB6E-653233E769F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3904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841873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552188" y="2310518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로그인</a:t>
            </a:r>
            <a:endParaRPr lang="en-US" altLang="ko-KR" sz="1600" dirty="0">
              <a:solidFill>
                <a:srgbClr val="FF8C00"/>
              </a:solidFill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D4D4D4"/>
                </a:solidFill>
              </a:rPr>
              <a:t>웹 페이지 구현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화면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EC5E78B4-1684-6B45-C167-0E3A37628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719" y="1615461"/>
            <a:ext cx="5137688" cy="3627078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8823366" y="1887724"/>
            <a:ext cx="3028208" cy="286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HHMES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주어진 계정으로 로그인을 하지 않으면 페이지를 열람할 수 없다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모바일에서도 마찬가지로 열람할 수 없다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38233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6138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Picture 22" descr="A screenshot of a login page&#10;&#10;Description automatically generated">
            <a:extLst>
              <a:ext uri="{FF2B5EF4-FFF2-40B4-BE49-F238E27FC236}">
                <a16:creationId xmlns:a16="http://schemas.microsoft.com/office/drawing/2014/main" id="{69E352F5-3E62-15CB-7F4F-A5815F0D3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629" y="3245883"/>
            <a:ext cx="2718497" cy="3367187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08F681A6-6FF2-8490-8990-937A1B9B4435}"/>
              </a:ext>
            </a:extLst>
          </p:cNvPr>
          <p:cNvSpPr txBox="1"/>
          <p:nvPr/>
        </p:nvSpPr>
        <p:spPr>
          <a:xfrm>
            <a:off x="2953719" y="5364553"/>
            <a:ext cx="1350516" cy="29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5C853C1-BE5A-8B27-2676-64BE833BA10B}"/>
              </a:ext>
            </a:extLst>
          </p:cNvPr>
          <p:cNvSpPr txBox="1"/>
          <p:nvPr/>
        </p:nvSpPr>
        <p:spPr>
          <a:xfrm>
            <a:off x="8399126" y="6326994"/>
            <a:ext cx="1350516" cy="286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4944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590159" y="50149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9163792" y="4794862"/>
            <a:ext cx="3028208" cy="12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메인 페이지는</a:t>
            </a:r>
            <a:endParaRPr lang="en-US" altLang="ko-KR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탭에서 최근 내용들이 갱신된다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더 보기를 누르면 해당 페이지로 이동하게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75501C-9110-8C2C-C194-4FB351A9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939" y="1923454"/>
            <a:ext cx="5953155" cy="4179776"/>
          </a:xfrm>
          <a:prstGeom prst="rect">
            <a:avLst/>
          </a:prstGeom>
        </p:spPr>
      </p:pic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404927" y="921665"/>
            <a:ext cx="6472052" cy="83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네비게이션의 탭을 누르면 소제목 페이지가 열린다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소제목을 클릭해야 페이지가 우측에 타이틀 화면이 이동한다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로고를 클릭하면 </a:t>
            </a:r>
            <a:endParaRPr lang="en-US" altLang="ko-KR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다시 지금의 메인 페이지로 이동한다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57;p13">
            <a:extLst>
              <a:ext uri="{FF2B5EF4-FFF2-40B4-BE49-F238E27FC236}">
                <a16:creationId xmlns:a16="http://schemas.microsoft.com/office/drawing/2014/main" id="{C6C16D4B-4FA4-457D-1107-7523ED34D156}"/>
              </a:ext>
            </a:extLst>
          </p:cNvPr>
          <p:cNvSpPr txBox="1"/>
          <p:nvPr/>
        </p:nvSpPr>
        <p:spPr>
          <a:xfrm>
            <a:off x="8997538" y="1923454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로컬 네비게이션으로 현재 이동된 경로가 어디를 통해서 이동이 되었는지를 알려준다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7470786-8176-8BC6-D365-BBE5307FE015}"/>
              </a:ext>
            </a:extLst>
          </p:cNvPr>
          <p:cNvSpPr txBox="1"/>
          <p:nvPr/>
        </p:nvSpPr>
        <p:spPr>
          <a:xfrm>
            <a:off x="8878094" y="344770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마이 페이지의 팝업창을 통해 현재 내가 어떤 계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정으로 로그인 했는지를 알 수 있고 로그아웃을 할 수 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640982-3F3F-1646-ABFC-67C33BCDE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9" y="1923454"/>
            <a:ext cx="1568299" cy="421656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5CBFEA-F2A7-F04E-7522-6679CABABAD8}"/>
              </a:ext>
            </a:extLst>
          </p:cNvPr>
          <p:cNvCxnSpPr>
            <a:cxnSpLocks/>
          </p:cNvCxnSpPr>
          <p:nvPr/>
        </p:nvCxnSpPr>
        <p:spPr>
          <a:xfrm flipH="1" flipV="1">
            <a:off x="2327564" y="1756559"/>
            <a:ext cx="597375" cy="867888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D23A926-E772-4576-F3E3-5EA14AAEC8EC}"/>
              </a:ext>
            </a:extLst>
          </p:cNvPr>
          <p:cNvSpPr/>
          <p:nvPr/>
        </p:nvSpPr>
        <p:spPr>
          <a:xfrm>
            <a:off x="2875160" y="25869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9B356273-EF87-1363-7CF6-C6AB928905F2}"/>
              </a:ext>
            </a:extLst>
          </p:cNvPr>
          <p:cNvSpPr txBox="1"/>
          <p:nvPr/>
        </p:nvSpPr>
        <p:spPr>
          <a:xfrm>
            <a:off x="1573099" y="1589664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09DE51-E1B0-417F-06C7-E26F3A6A815D}"/>
              </a:ext>
            </a:extLst>
          </p:cNvPr>
          <p:cNvCxnSpPr/>
          <p:nvPr/>
        </p:nvCxnSpPr>
        <p:spPr>
          <a:xfrm flipH="1">
            <a:off x="1573099" y="2870522"/>
            <a:ext cx="1201851" cy="0"/>
          </a:xfrm>
          <a:prstGeom prst="straightConnector1">
            <a:avLst/>
          </a:prstGeom>
          <a:ln w="28575">
            <a:solidFill>
              <a:srgbClr val="3C99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59C3236-AD2F-B615-2132-9ED38245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977" y="3165172"/>
            <a:ext cx="4289034" cy="131297"/>
          </a:xfrm>
          <a:prstGeom prst="rect">
            <a:avLst/>
          </a:prstGeom>
        </p:spPr>
      </p:pic>
      <p:sp>
        <p:nvSpPr>
          <p:cNvPr id="37" name="Google Shape;357;p13">
            <a:extLst>
              <a:ext uri="{FF2B5EF4-FFF2-40B4-BE49-F238E27FC236}">
                <a16:creationId xmlns:a16="http://schemas.microsoft.com/office/drawing/2014/main" id="{42F15A9E-6860-BCEE-D234-8AB56575849D}"/>
              </a:ext>
            </a:extLst>
          </p:cNvPr>
          <p:cNvSpPr txBox="1"/>
          <p:nvPr/>
        </p:nvSpPr>
        <p:spPr>
          <a:xfrm>
            <a:off x="9028083" y="2816033"/>
            <a:ext cx="3028207" cy="31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기준관리의 </a:t>
            </a:r>
            <a:r>
              <a:rPr lang="en-US" altLang="ko-KR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이동했다면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0CD068-A2F8-CB38-6B20-3838E9DB065B}"/>
              </a:ext>
            </a:extLst>
          </p:cNvPr>
          <p:cNvSpPr/>
          <p:nvPr/>
        </p:nvSpPr>
        <p:spPr>
          <a:xfrm>
            <a:off x="8640960" y="42506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646CCD-5EEC-37B8-6C90-828156608542}"/>
              </a:ext>
            </a:extLst>
          </p:cNvPr>
          <p:cNvCxnSpPr>
            <a:cxnSpLocks/>
          </p:cNvCxnSpPr>
          <p:nvPr/>
        </p:nvCxnSpPr>
        <p:spPr>
          <a:xfrm flipH="1" flipV="1">
            <a:off x="8810183" y="4366822"/>
            <a:ext cx="575117" cy="428040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3BCD5C5-00D7-5D50-6065-1D364C44E448}"/>
              </a:ext>
            </a:extLst>
          </p:cNvPr>
          <p:cNvSpPr/>
          <p:nvPr/>
        </p:nvSpPr>
        <p:spPr>
          <a:xfrm>
            <a:off x="8679060" y="21932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640C8F-ABEC-F338-B40E-FE6497C707CC}"/>
              </a:ext>
            </a:extLst>
          </p:cNvPr>
          <p:cNvCxnSpPr>
            <a:cxnSpLocks/>
            <a:stCxn id="37" idx="1"/>
            <a:endCxn id="42" idx="5"/>
          </p:cNvCxnSpPr>
          <p:nvPr/>
        </p:nvCxnSpPr>
        <p:spPr>
          <a:xfrm flipH="1" flipV="1">
            <a:off x="8823501" y="2337740"/>
            <a:ext cx="204582" cy="63596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8460961" y="1838842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  <a:stCxn id="48" idx="0"/>
            <a:endCxn id="15" idx="1"/>
          </p:cNvCxnSpPr>
          <p:nvPr/>
        </p:nvCxnSpPr>
        <p:spPr>
          <a:xfrm flipV="1">
            <a:off x="8545573" y="921665"/>
            <a:ext cx="332521" cy="917177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D73F94A-040C-CF2E-DE97-403A7F0415A9}"/>
              </a:ext>
            </a:extLst>
          </p:cNvPr>
          <p:cNvSpPr txBox="1"/>
          <p:nvPr/>
        </p:nvSpPr>
        <p:spPr>
          <a:xfrm>
            <a:off x="391885" y="340120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5903770-E3C5-923E-7485-12F753F2EE70}"/>
              </a:ext>
            </a:extLst>
          </p:cNvPr>
          <p:cNvSpPr txBox="1"/>
          <p:nvPr/>
        </p:nvSpPr>
        <p:spPr>
          <a:xfrm>
            <a:off x="2875160" y="1541781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0AC751-63A3-697E-836F-187DC94CE8CC}"/>
              </a:ext>
            </a:extLst>
          </p:cNvPr>
          <p:cNvSpPr txBox="1"/>
          <p:nvPr/>
        </p:nvSpPr>
        <p:spPr>
          <a:xfrm>
            <a:off x="512769" y="62192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tag click script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C2A9FD36-F762-63BB-4B7D-12B62573F259}"/>
              </a:ext>
            </a:extLst>
          </p:cNvPr>
          <p:cNvSpPr txBox="1"/>
          <p:nvPr/>
        </p:nvSpPr>
        <p:spPr>
          <a:xfrm>
            <a:off x="9028083" y="340645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Navigation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9313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633850" y="484760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mobile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830822" y="850687"/>
            <a:ext cx="6472052" cy="60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기존에 네비게이션 페이지는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display : none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통해 사라졌으며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네비게이션 버튼의 클릭을 통해 전체 화면을 통해 나타난다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</p:cNvCxnSpPr>
          <p:nvPr/>
        </p:nvCxnSpPr>
        <p:spPr>
          <a:xfrm flipV="1">
            <a:off x="4248061" y="1445848"/>
            <a:ext cx="0" cy="40930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881889-7FF8-197A-C738-F26189D2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98" y="1834710"/>
            <a:ext cx="3849158" cy="4664701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4163450" y="1805161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0A6A64EB-9EC8-838E-BBAB-4CCBF7A60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188" y="1834710"/>
            <a:ext cx="4375372" cy="4664701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014DFF2D-10D8-3F82-31A0-8F8883A0F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7497"/>
          <a:stretch/>
        </p:blipFill>
        <p:spPr>
          <a:xfrm>
            <a:off x="8676639" y="4719142"/>
            <a:ext cx="3180459" cy="1780269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793A8573-15AB-6337-44D0-86DBF1F5326C}"/>
              </a:ext>
            </a:extLst>
          </p:cNvPr>
          <p:cNvSpPr txBox="1"/>
          <p:nvPr/>
        </p:nvSpPr>
        <p:spPr>
          <a:xfrm>
            <a:off x="5070113" y="1447148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 Button 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 page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2711605-3A00-4FA4-8431-7AFC25909C36}"/>
              </a:ext>
            </a:extLst>
          </p:cNvPr>
          <p:cNvSpPr txBox="1"/>
          <p:nvPr/>
        </p:nvSpPr>
        <p:spPr>
          <a:xfrm>
            <a:off x="533739" y="142339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E2C85BCE-4A7A-16B6-E243-80048475B4DB}"/>
              </a:ext>
            </a:extLst>
          </p:cNvPr>
          <p:cNvSpPr txBox="1"/>
          <p:nvPr/>
        </p:nvSpPr>
        <p:spPr>
          <a:xfrm>
            <a:off x="9580647" y="4385445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Tab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9" name="Google Shape;357;p13">
            <a:extLst>
              <a:ext uri="{FF2B5EF4-FFF2-40B4-BE49-F238E27FC236}">
                <a16:creationId xmlns:a16="http://schemas.microsoft.com/office/drawing/2014/main" id="{30A960CE-0A65-301F-15C9-6E6AA50626FC}"/>
              </a:ext>
            </a:extLst>
          </p:cNvPr>
          <p:cNvSpPr txBox="1"/>
          <p:nvPr/>
        </p:nvSpPr>
        <p:spPr>
          <a:xfrm>
            <a:off x="533739" y="358589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298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3240028" y="476601"/>
            <a:ext cx="3725548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Team member.</a:t>
            </a:r>
            <a:endParaRPr sz="32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5048607" y="1382792"/>
            <a:ext cx="6722051" cy="1409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5393077" y="1423906"/>
            <a:ext cx="1754700" cy="60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7DF1E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ain </a:t>
            </a:r>
            <a:r>
              <a:rPr lang="en-US" sz="24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ork</a:t>
            </a:r>
            <a:endParaRPr dirty="0"/>
          </a:p>
        </p:txBody>
      </p:sp>
      <p:sp>
        <p:nvSpPr>
          <p:cNvPr id="137" name="Google Shape;137;p4"/>
          <p:cNvSpPr txBox="1"/>
          <p:nvPr/>
        </p:nvSpPr>
        <p:spPr>
          <a:xfrm>
            <a:off x="5421292" y="2052652"/>
            <a:ext cx="4136400" cy="60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7DF1E"/>
                </a:solidFill>
              </a:rPr>
              <a:t>자료조사</a:t>
            </a:r>
            <a:endParaRPr sz="1200" b="0" i="0" u="none" strike="noStrike" cap="none" dirty="0">
              <a:solidFill>
                <a:srgbClr val="F7DF1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7DF1E"/>
                </a:solidFill>
              </a:rPr>
              <a:t>실적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보고서</a:t>
            </a:r>
            <a:r>
              <a:rPr lang="en-US" sz="1200" dirty="0">
                <a:solidFill>
                  <a:srgbClr val="F7DF1E"/>
                </a:solidFill>
              </a:rPr>
              <a:t>, </a:t>
            </a:r>
            <a:r>
              <a:rPr lang="en-US" sz="1200" dirty="0" err="1">
                <a:solidFill>
                  <a:srgbClr val="F7DF1E"/>
                </a:solidFill>
              </a:rPr>
              <a:t>요약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대시보드</a:t>
            </a:r>
            <a:r>
              <a:rPr lang="en-US" sz="1200" dirty="0">
                <a:solidFill>
                  <a:srgbClr val="F7DF1E"/>
                </a:solidFill>
              </a:rPr>
              <a:t> </a:t>
            </a:r>
            <a:r>
              <a:rPr lang="en-US" sz="1200" dirty="0" err="1">
                <a:solidFill>
                  <a:srgbClr val="F7DF1E"/>
                </a:solidFill>
              </a:rPr>
              <a:t>담당</a:t>
            </a:r>
            <a:endParaRPr sz="1200" dirty="0">
              <a:solidFill>
                <a:srgbClr val="F7DF1E"/>
              </a:solidFill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3418686" y="1382792"/>
            <a:ext cx="1260000" cy="12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3418686" y="1382792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E459C410-121B-7970-512D-A0C76B74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686" y="1382792"/>
            <a:ext cx="1260000" cy="1260000"/>
          </a:xfrm>
          <a:prstGeom prst="ellipse">
            <a:avLst/>
          </a:prstGeom>
        </p:spPr>
      </p:pic>
      <p:sp>
        <p:nvSpPr>
          <p:cNvPr id="4" name="Google Shape;210;p8">
            <a:extLst>
              <a:ext uri="{FF2B5EF4-FFF2-40B4-BE49-F238E27FC236}">
                <a16:creationId xmlns:a16="http://schemas.microsoft.com/office/drawing/2014/main" id="{1BAD4642-3E43-7EB1-1715-2EC1C9701C94}"/>
              </a:ext>
            </a:extLst>
          </p:cNvPr>
          <p:cNvSpPr txBox="1">
            <a:spLocks/>
          </p:cNvSpPr>
          <p:nvPr/>
        </p:nvSpPr>
        <p:spPr>
          <a:xfrm>
            <a:off x="5443430" y="1171845"/>
            <a:ext cx="1260000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F7DF1E"/>
                </a:solidFill>
                <a:latin typeface="Arial"/>
                <a:ea typeface="Arial"/>
                <a:cs typeface="Arial"/>
                <a:sym typeface="Arial"/>
              </a:rPr>
              <a:t>채민병</a:t>
            </a:r>
            <a:endParaRPr lang="ko-KR" altLang="en-US" sz="2000" dirty="0">
              <a:solidFill>
                <a:srgbClr val="F7DF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47DF050-1B0E-9DB5-AA5E-3081C1C2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514" y="3098195"/>
            <a:ext cx="1260000" cy="1260000"/>
          </a:xfrm>
          <a:prstGeom prst="ellipse">
            <a:avLst/>
          </a:prstGeom>
        </p:spPr>
      </p:pic>
      <p:sp>
        <p:nvSpPr>
          <p:cNvPr id="10" name="Google Shape;156;p5">
            <a:extLst>
              <a:ext uri="{FF2B5EF4-FFF2-40B4-BE49-F238E27FC236}">
                <a16:creationId xmlns:a16="http://schemas.microsoft.com/office/drawing/2014/main" id="{1E1397FD-A53E-011B-788D-52CECB430637}"/>
              </a:ext>
            </a:extLst>
          </p:cNvPr>
          <p:cNvSpPr txBox="1"/>
          <p:nvPr/>
        </p:nvSpPr>
        <p:spPr>
          <a:xfrm>
            <a:off x="3127637" y="5011809"/>
            <a:ext cx="1541194" cy="12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>
                <a:solidFill>
                  <a:srgbClr val="FF8C00"/>
                </a:solidFill>
              </a:rPr>
              <a:t>UML </a:t>
            </a:r>
            <a:r>
              <a:rPr lang="en-US" sz="1200" dirty="0" err="1">
                <a:solidFill>
                  <a:srgbClr val="FF8C00"/>
                </a:solidFill>
              </a:rPr>
              <a:t>구성</a:t>
            </a:r>
            <a:endParaRPr sz="12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F8C00"/>
                </a:solidFill>
              </a:rPr>
              <a:t>기준관리</a:t>
            </a:r>
            <a:r>
              <a:rPr lang="en-US" sz="1200" dirty="0">
                <a:solidFill>
                  <a:srgbClr val="FF8C00"/>
                </a:solidFill>
              </a:rPr>
              <a:t>, BOM </a:t>
            </a:r>
            <a:r>
              <a:rPr lang="en-US" sz="1200" dirty="0" err="1">
                <a:solidFill>
                  <a:srgbClr val="FF8C00"/>
                </a:solidFill>
              </a:rPr>
              <a:t>담당</a:t>
            </a:r>
            <a:endParaRPr sz="1200" dirty="0">
              <a:solidFill>
                <a:srgbClr val="FF8C00"/>
              </a:solidFill>
            </a:endParaRPr>
          </a:p>
        </p:txBody>
      </p:sp>
      <p:sp>
        <p:nvSpPr>
          <p:cNvPr id="11" name="Google Shape;158;p5">
            <a:extLst>
              <a:ext uri="{FF2B5EF4-FFF2-40B4-BE49-F238E27FC236}">
                <a16:creationId xmlns:a16="http://schemas.microsoft.com/office/drawing/2014/main" id="{83A49A46-E24C-07AE-DF37-96549D48901C}"/>
              </a:ext>
            </a:extLst>
          </p:cNvPr>
          <p:cNvSpPr/>
          <p:nvPr/>
        </p:nvSpPr>
        <p:spPr>
          <a:xfrm>
            <a:off x="3246991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35;p4">
            <a:extLst>
              <a:ext uri="{FF2B5EF4-FFF2-40B4-BE49-F238E27FC236}">
                <a16:creationId xmlns:a16="http://schemas.microsoft.com/office/drawing/2014/main" id="{4E3FCE0A-8458-38A9-2BED-43E7EA655265}"/>
              </a:ext>
            </a:extLst>
          </p:cNvPr>
          <p:cNvSpPr/>
          <p:nvPr/>
        </p:nvSpPr>
        <p:spPr>
          <a:xfrm>
            <a:off x="2812861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10;p8">
            <a:extLst>
              <a:ext uri="{FF2B5EF4-FFF2-40B4-BE49-F238E27FC236}">
                <a16:creationId xmlns:a16="http://schemas.microsoft.com/office/drawing/2014/main" id="{253172AC-D2E5-5757-BE2D-CA6138108C48}"/>
              </a:ext>
            </a:extLst>
          </p:cNvPr>
          <p:cNvSpPr txBox="1">
            <a:spLocks/>
          </p:cNvSpPr>
          <p:nvPr/>
        </p:nvSpPr>
        <p:spPr>
          <a:xfrm>
            <a:off x="3327423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김경민</a:t>
            </a:r>
          </a:p>
        </p:txBody>
      </p:sp>
      <p:sp>
        <p:nvSpPr>
          <p:cNvPr id="28" name="Google Shape;156;p5">
            <a:extLst>
              <a:ext uri="{FF2B5EF4-FFF2-40B4-BE49-F238E27FC236}">
                <a16:creationId xmlns:a16="http://schemas.microsoft.com/office/drawing/2014/main" id="{930C67A9-A6CA-90BB-5960-654F06A098FB}"/>
              </a:ext>
            </a:extLst>
          </p:cNvPr>
          <p:cNvSpPr txBox="1"/>
          <p:nvPr/>
        </p:nvSpPr>
        <p:spPr>
          <a:xfrm>
            <a:off x="5467559" y="5011809"/>
            <a:ext cx="1541194" cy="123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PPT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발표</a:t>
            </a:r>
            <a:endParaRPr lang="ko-KR" altLang="en-US" sz="12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실적등록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품질관리 담당</a:t>
            </a:r>
          </a:p>
        </p:txBody>
      </p:sp>
      <p:sp>
        <p:nvSpPr>
          <p:cNvPr id="30" name="Google Shape;135;p4">
            <a:extLst>
              <a:ext uri="{FF2B5EF4-FFF2-40B4-BE49-F238E27FC236}">
                <a16:creationId xmlns:a16="http://schemas.microsoft.com/office/drawing/2014/main" id="{3DFDA7CD-DF9B-1F33-272E-FCA7114991F8}"/>
              </a:ext>
            </a:extLst>
          </p:cNvPr>
          <p:cNvSpPr/>
          <p:nvPr/>
        </p:nvSpPr>
        <p:spPr>
          <a:xfrm>
            <a:off x="5161614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7C250DED-328C-10C6-7644-458BF8142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1543" y="3119974"/>
            <a:ext cx="1260000" cy="1260000"/>
          </a:xfrm>
          <a:prstGeom prst="ellipse">
            <a:avLst/>
          </a:prstGeom>
        </p:spPr>
      </p:pic>
      <p:sp>
        <p:nvSpPr>
          <p:cNvPr id="31" name="Google Shape;210;p8">
            <a:extLst>
              <a:ext uri="{FF2B5EF4-FFF2-40B4-BE49-F238E27FC236}">
                <a16:creationId xmlns:a16="http://schemas.microsoft.com/office/drawing/2014/main" id="{F3BF79AE-3FCC-CFBF-3A3F-2D5C0CD2D7B9}"/>
              </a:ext>
            </a:extLst>
          </p:cNvPr>
          <p:cNvSpPr txBox="1">
            <a:spLocks/>
          </p:cNvSpPr>
          <p:nvPr/>
        </p:nvSpPr>
        <p:spPr>
          <a:xfrm>
            <a:off x="5676176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박혜성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FFA0F54B-D050-4C7F-428B-757C56AC3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267" y="3119974"/>
            <a:ext cx="1260000" cy="1260000"/>
          </a:xfrm>
          <a:prstGeom prst="ellipse">
            <a:avLst/>
          </a:prstGeom>
        </p:spPr>
      </p:pic>
      <p:sp>
        <p:nvSpPr>
          <p:cNvPr id="98" name="Google Shape;156;p5">
            <a:extLst>
              <a:ext uri="{FF2B5EF4-FFF2-40B4-BE49-F238E27FC236}">
                <a16:creationId xmlns:a16="http://schemas.microsoft.com/office/drawing/2014/main" id="{94E86176-D183-A344-9538-2BC134F37BD4}"/>
              </a:ext>
            </a:extLst>
          </p:cNvPr>
          <p:cNvSpPr txBox="1"/>
          <p:nvPr/>
        </p:nvSpPr>
        <p:spPr>
          <a:xfrm>
            <a:off x="7837945" y="4942864"/>
            <a:ext cx="1541194" cy="136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569CD6"/>
                </a:solidFill>
              </a:rPr>
              <a:t>재고관리</a:t>
            </a:r>
            <a:r>
              <a:rPr lang="en-US" altLang="ko-KR" sz="1200" dirty="0">
                <a:solidFill>
                  <a:srgbClr val="569CD6"/>
                </a:solidFill>
              </a:rPr>
              <a:t>, </a:t>
            </a:r>
            <a:r>
              <a:rPr lang="ko-KR" altLang="en-US" sz="1200" dirty="0">
                <a:solidFill>
                  <a:srgbClr val="569CD6"/>
                </a:solidFill>
              </a:rPr>
              <a:t>게시판 담당</a:t>
            </a:r>
            <a:endParaRPr lang="ko-KR" altLang="en-US" sz="1200" b="0" i="0" u="none" strike="noStrike" cap="none" dirty="0">
              <a:solidFill>
                <a:srgbClr val="569CD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569CD6"/>
                </a:solidFill>
              </a:rPr>
              <a:t>스토리보드 최종 정리 담당</a:t>
            </a:r>
          </a:p>
        </p:txBody>
      </p:sp>
      <p:sp>
        <p:nvSpPr>
          <p:cNvPr id="99" name="Google Shape;158;p5">
            <a:extLst>
              <a:ext uri="{FF2B5EF4-FFF2-40B4-BE49-F238E27FC236}">
                <a16:creationId xmlns:a16="http://schemas.microsoft.com/office/drawing/2014/main" id="{A67E66C6-ACF0-A0BE-906D-44CD74C156D2}"/>
              </a:ext>
            </a:extLst>
          </p:cNvPr>
          <p:cNvSpPr/>
          <p:nvPr/>
        </p:nvSpPr>
        <p:spPr>
          <a:xfrm>
            <a:off x="7953461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Google Shape;211;p8">
            <a:extLst>
              <a:ext uri="{FF2B5EF4-FFF2-40B4-BE49-F238E27FC236}">
                <a16:creationId xmlns:a16="http://schemas.microsoft.com/office/drawing/2014/main" id="{CD078636-43D7-0B3B-2B00-E232A8E1C32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6844" b="4020"/>
          <a:stretch/>
        </p:blipFill>
        <p:spPr>
          <a:xfrm>
            <a:off x="10329108" y="3132924"/>
            <a:ext cx="1260000" cy="1255136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0" name="Google Shape;135;p4">
            <a:extLst>
              <a:ext uri="{FF2B5EF4-FFF2-40B4-BE49-F238E27FC236}">
                <a16:creationId xmlns:a16="http://schemas.microsoft.com/office/drawing/2014/main" id="{200D0C09-1D0A-9EC9-BE1B-6BBE2071CF17}"/>
              </a:ext>
            </a:extLst>
          </p:cNvPr>
          <p:cNvSpPr/>
          <p:nvPr/>
        </p:nvSpPr>
        <p:spPr>
          <a:xfrm>
            <a:off x="7519331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210;p8">
            <a:extLst>
              <a:ext uri="{FF2B5EF4-FFF2-40B4-BE49-F238E27FC236}">
                <a16:creationId xmlns:a16="http://schemas.microsoft.com/office/drawing/2014/main" id="{6F327CBB-497A-2CBB-7363-AD9CBB1C5236}"/>
              </a:ext>
            </a:extLst>
          </p:cNvPr>
          <p:cNvSpPr txBox="1">
            <a:spLocks/>
          </p:cNvSpPr>
          <p:nvPr/>
        </p:nvSpPr>
        <p:spPr>
          <a:xfrm>
            <a:off x="8033893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569CD6"/>
                </a:solidFill>
                <a:latin typeface="Arial"/>
                <a:ea typeface="Arial"/>
                <a:cs typeface="Arial"/>
                <a:sym typeface="Arial"/>
              </a:rPr>
              <a:t>안혜리</a:t>
            </a:r>
            <a:endParaRPr lang="ko-KR" altLang="en-US" sz="2000" dirty="0">
              <a:solidFill>
                <a:srgbClr val="569C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58;p5">
            <a:extLst>
              <a:ext uri="{FF2B5EF4-FFF2-40B4-BE49-F238E27FC236}">
                <a16:creationId xmlns:a16="http://schemas.microsoft.com/office/drawing/2014/main" id="{0CD0AF8B-363B-5C26-D2E5-FBB90C7D6C68}"/>
              </a:ext>
            </a:extLst>
          </p:cNvPr>
          <p:cNvSpPr/>
          <p:nvPr/>
        </p:nvSpPr>
        <p:spPr>
          <a:xfrm>
            <a:off x="5595744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56;p5">
            <a:extLst>
              <a:ext uri="{FF2B5EF4-FFF2-40B4-BE49-F238E27FC236}">
                <a16:creationId xmlns:a16="http://schemas.microsoft.com/office/drawing/2014/main" id="{A0791A9F-7136-3A60-FFA5-25D8CBA8A428}"/>
              </a:ext>
            </a:extLst>
          </p:cNvPr>
          <p:cNvSpPr txBox="1"/>
          <p:nvPr/>
        </p:nvSpPr>
        <p:spPr>
          <a:xfrm>
            <a:off x="10193438" y="5011809"/>
            <a:ext cx="1541194" cy="12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</a:t>
            </a: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제작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작업</a:t>
            </a:r>
            <a:r>
              <a:rPr lang="ko-KR" altLang="en-US" sz="1200" dirty="0">
                <a:solidFill>
                  <a:schemeClr val="lt1"/>
                </a:solidFill>
              </a:rPr>
              <a:t>관리</a:t>
            </a:r>
            <a:r>
              <a:rPr lang="en-US" altLang="ko-KR" sz="1200" dirty="0">
                <a:solidFill>
                  <a:schemeClr val="lt1"/>
                </a:solidFill>
              </a:rPr>
              <a:t>, </a:t>
            </a:r>
            <a:r>
              <a:rPr lang="ko-KR" altLang="en-US" sz="1200" dirty="0">
                <a:solidFill>
                  <a:schemeClr val="lt1"/>
                </a:solidFill>
              </a:rPr>
              <a:t>생산관리</a:t>
            </a: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담당</a:t>
            </a: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sz="1200" dirty="0">
                <a:solidFill>
                  <a:schemeClr val="lt1"/>
                </a:solidFill>
              </a:rPr>
              <a:t> 메인 페이지</a:t>
            </a:r>
          </a:p>
        </p:txBody>
      </p:sp>
      <p:sp>
        <p:nvSpPr>
          <p:cNvPr id="105" name="Google Shape;158;p5">
            <a:extLst>
              <a:ext uri="{FF2B5EF4-FFF2-40B4-BE49-F238E27FC236}">
                <a16:creationId xmlns:a16="http://schemas.microsoft.com/office/drawing/2014/main" id="{EFDB2A50-DD9C-C3FB-199B-85AD9185765C}"/>
              </a:ext>
            </a:extLst>
          </p:cNvPr>
          <p:cNvSpPr/>
          <p:nvPr/>
        </p:nvSpPr>
        <p:spPr>
          <a:xfrm>
            <a:off x="10329108" y="3121579"/>
            <a:ext cx="1260000" cy="126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35;p4">
            <a:extLst>
              <a:ext uri="{FF2B5EF4-FFF2-40B4-BE49-F238E27FC236}">
                <a16:creationId xmlns:a16="http://schemas.microsoft.com/office/drawing/2014/main" id="{5B503670-845D-201F-A1E8-BD3088EC6D29}"/>
              </a:ext>
            </a:extLst>
          </p:cNvPr>
          <p:cNvSpPr/>
          <p:nvPr/>
        </p:nvSpPr>
        <p:spPr>
          <a:xfrm>
            <a:off x="9894978" y="4709115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210;p8">
            <a:extLst>
              <a:ext uri="{FF2B5EF4-FFF2-40B4-BE49-F238E27FC236}">
                <a16:creationId xmlns:a16="http://schemas.microsoft.com/office/drawing/2014/main" id="{C5A8CC79-4DE5-6BB2-5E44-82010008E4CD}"/>
              </a:ext>
            </a:extLst>
          </p:cNvPr>
          <p:cNvSpPr txBox="1">
            <a:spLocks/>
          </p:cNvSpPr>
          <p:nvPr/>
        </p:nvSpPr>
        <p:spPr>
          <a:xfrm>
            <a:off x="10409540" y="4522754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서영석</a:t>
            </a:r>
          </a:p>
        </p:txBody>
      </p:sp>
      <p:sp>
        <p:nvSpPr>
          <p:cNvPr id="3" name="Google Shape;308;p12">
            <a:extLst>
              <a:ext uri="{FF2B5EF4-FFF2-40B4-BE49-F238E27FC236}">
                <a16:creationId xmlns:a16="http://schemas.microsoft.com/office/drawing/2014/main" id="{40B87244-2CCF-6E7A-179E-C26DD561742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16" name="Google Shape;309;p12">
            <a:extLst>
              <a:ext uri="{FF2B5EF4-FFF2-40B4-BE49-F238E27FC236}">
                <a16:creationId xmlns:a16="http://schemas.microsoft.com/office/drawing/2014/main" id="{7550F16E-6497-3989-EC71-F3EAA475F654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10;p12">
            <a:extLst>
              <a:ext uri="{FF2B5EF4-FFF2-40B4-BE49-F238E27FC236}">
                <a16:creationId xmlns:a16="http://schemas.microsoft.com/office/drawing/2014/main" id="{4639E3F6-15EA-D338-F101-96F6CC671CD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11;p12">
            <a:extLst>
              <a:ext uri="{FF2B5EF4-FFF2-40B4-BE49-F238E27FC236}">
                <a16:creationId xmlns:a16="http://schemas.microsoft.com/office/drawing/2014/main" id="{B1D3BE71-600C-675E-F126-B1C6F2189FD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40;g32825e5bbd8_0_4">
            <a:extLst>
              <a:ext uri="{FF2B5EF4-FFF2-40B4-BE49-F238E27FC236}">
                <a16:creationId xmlns:a16="http://schemas.microsoft.com/office/drawing/2014/main" id="{062286B6-6084-83AD-97C3-8733D110F5FA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1D9F5627-76C7-8127-54A5-0E5D7257AE82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9523F3E-84E1-A846-FE04-73B4953021C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화면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443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138;p4">
            <a:extLst>
              <a:ext uri="{FF2B5EF4-FFF2-40B4-BE49-F238E27FC236}">
                <a16:creationId xmlns:a16="http://schemas.microsoft.com/office/drawing/2014/main" id="{D7387145-9405-DA94-63DA-236C25A47CD1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9;p4">
            <a:extLst>
              <a:ext uri="{FF2B5EF4-FFF2-40B4-BE49-F238E27FC236}">
                <a16:creationId xmlns:a16="http://schemas.microsoft.com/office/drawing/2014/main" id="{8D15C196-E9BE-9E12-28A3-1288FA90A61A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Picture 7" descr="A cartoon of a child&#10;&#10;Description automatically generated">
            <a:extLst>
              <a:ext uri="{FF2B5EF4-FFF2-40B4-BE49-F238E27FC236}">
                <a16:creationId xmlns:a16="http://schemas.microsoft.com/office/drawing/2014/main" id="{6570B389-27FF-47BB-EC05-8B0A29DB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91354"/>
            <a:ext cx="1440000" cy="1440000"/>
          </a:xfrm>
          <a:prstGeom prst="ellipse">
            <a:avLst/>
          </a:prstGeom>
        </p:spPr>
      </p:pic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팀장</a:t>
            </a:r>
            <a:endParaRPr lang="en-US" altLang="ko-KR" sz="2000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채민병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7607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김경민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DB40E92B-E34F-4560-6727-6C906846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26" y="1487727"/>
            <a:ext cx="1440000" cy="1440000"/>
          </a:xfrm>
          <a:prstGeom prst="ellipse">
            <a:avLst/>
          </a:prstGeom>
        </p:spPr>
      </p:pic>
      <p:sp>
        <p:nvSpPr>
          <p:cNvPr id="14" name="Google Shape;158;p5">
            <a:extLst>
              <a:ext uri="{FF2B5EF4-FFF2-40B4-BE49-F238E27FC236}">
                <a16:creationId xmlns:a16="http://schemas.microsoft.com/office/drawing/2014/main" id="{B9DE44C9-F436-423D-ED4D-763160CA2D2F}"/>
              </a:ext>
            </a:extLst>
          </p:cNvPr>
          <p:cNvSpPr/>
          <p:nvPr/>
        </p:nvSpPr>
        <p:spPr>
          <a:xfrm>
            <a:off x="3435726" y="1486231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2141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63DCAA20-9301-68FB-0E08-0AD6FA8FE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73737"/>
            <a:ext cx="1440000" cy="1440000"/>
          </a:xfrm>
          <a:prstGeom prst="ellipse">
            <a:avLst/>
          </a:prstGeom>
        </p:spPr>
      </p:pic>
      <p:sp>
        <p:nvSpPr>
          <p:cNvPr id="23" name="Google Shape;158;p5">
            <a:extLst>
              <a:ext uri="{FF2B5EF4-FFF2-40B4-BE49-F238E27FC236}">
                <a16:creationId xmlns:a16="http://schemas.microsoft.com/office/drawing/2014/main" id="{076A3181-AE17-51CD-2FDB-048FA47EC098}"/>
              </a:ext>
            </a:extLst>
          </p:cNvPr>
          <p:cNvSpPr/>
          <p:nvPr/>
        </p:nvSpPr>
        <p:spPr>
          <a:xfrm>
            <a:off x="3458365" y="1475342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8DAAA07A-4A0A-27A7-285F-6BD7065FA4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박혜성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321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서영석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Google Shape;211;p8">
            <a:extLst>
              <a:ext uri="{FF2B5EF4-FFF2-40B4-BE49-F238E27FC236}">
                <a16:creationId xmlns:a16="http://schemas.microsoft.com/office/drawing/2014/main" id="{79BA9442-3439-217B-96FF-A38098A966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844" b="4020"/>
          <a:stretch/>
        </p:blipFill>
        <p:spPr>
          <a:xfrm>
            <a:off x="3456888" y="1468867"/>
            <a:ext cx="1440000" cy="14400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4" name="Google Shape;158;p5">
            <a:extLst>
              <a:ext uri="{FF2B5EF4-FFF2-40B4-BE49-F238E27FC236}">
                <a16:creationId xmlns:a16="http://schemas.microsoft.com/office/drawing/2014/main" id="{AB035D10-E63C-C9F6-30DA-B9DCF3500E5C}"/>
              </a:ext>
            </a:extLst>
          </p:cNvPr>
          <p:cNvSpPr/>
          <p:nvPr/>
        </p:nvSpPr>
        <p:spPr>
          <a:xfrm>
            <a:off x="3456888" y="1457522"/>
            <a:ext cx="1440000" cy="144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44D6A26B-218E-A87F-A3CF-7F02CC00ECB4}"/>
              </a:ext>
            </a:extLst>
          </p:cNvPr>
          <p:cNvSpPr txBox="1"/>
          <p:nvPr/>
        </p:nvSpPr>
        <p:spPr>
          <a:xfrm>
            <a:off x="3456888" y="3926647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7853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안혜리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CE79A08B-1D6F-78A8-95AD-8490481FA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808" y="1440799"/>
            <a:ext cx="1440000" cy="1440000"/>
          </a:xfrm>
          <a:prstGeom prst="ellipse">
            <a:avLst/>
          </a:prstGeom>
        </p:spPr>
      </p:pic>
      <p:sp>
        <p:nvSpPr>
          <p:cNvPr id="14" name="Google Shape;158;p5">
            <a:extLst>
              <a:ext uri="{FF2B5EF4-FFF2-40B4-BE49-F238E27FC236}">
                <a16:creationId xmlns:a16="http://schemas.microsoft.com/office/drawing/2014/main" id="{982C7CE1-AE3B-DE23-C893-ECBCD1D8BFD2}"/>
              </a:ext>
            </a:extLst>
          </p:cNvPr>
          <p:cNvSpPr/>
          <p:nvPr/>
        </p:nvSpPr>
        <p:spPr>
          <a:xfrm>
            <a:off x="3435726" y="144240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19842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FD550052-B40E-4868-8FBB-083FBDA5197F}"/>
              </a:ext>
            </a:extLst>
          </p:cNvPr>
          <p:cNvSpPr txBox="1"/>
          <p:nvPr/>
        </p:nvSpPr>
        <p:spPr>
          <a:xfrm>
            <a:off x="3336025" y="1964662"/>
            <a:ext cx="5519950" cy="29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F9290-B728-F381-D520-8C03388D6273}"/>
              </a:ext>
            </a:extLst>
          </p:cNvPr>
          <p:cNvSpPr/>
          <p:nvPr/>
        </p:nvSpPr>
        <p:spPr>
          <a:xfrm>
            <a:off x="1667775" y="596900"/>
            <a:ext cx="9194800" cy="5664200"/>
          </a:xfrm>
          <a:prstGeom prst="roundRect">
            <a:avLst/>
          </a:prstGeom>
          <a:noFill/>
          <a:ln w="38100">
            <a:solidFill>
              <a:srgbClr val="61DA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50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9"/>
          <p:cNvSpPr txBox="1"/>
          <p:nvPr/>
        </p:nvSpPr>
        <p:spPr>
          <a:xfrm>
            <a:off x="3240027" y="476601"/>
            <a:ext cx="5942883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Team. 한 마디</a:t>
            </a: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4575214" y="5440688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9"/>
          <p:cNvSpPr/>
          <p:nvPr/>
        </p:nvSpPr>
        <p:spPr>
          <a:xfrm>
            <a:off x="4575213" y="3710189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2" name="Google Shape;232;p9"/>
          <p:cNvPicPr preferRelativeResize="0"/>
          <p:nvPr/>
        </p:nvPicPr>
        <p:blipFill rotWithShape="1">
          <a:blip r:embed="rId3">
            <a:alphaModFix/>
          </a:blip>
          <a:srcRect t="16844" b="4020"/>
          <a:stretch/>
        </p:blipFill>
        <p:spPr>
          <a:xfrm>
            <a:off x="2979879" y="5253933"/>
            <a:ext cx="1080000" cy="1075831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33" name="Google Shape;233;p9"/>
          <p:cNvSpPr/>
          <p:nvPr/>
        </p:nvSpPr>
        <p:spPr>
          <a:xfrm>
            <a:off x="2979879" y="5253933"/>
            <a:ext cx="1080000" cy="1080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9273297" y="5440688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9"/>
          <p:cNvSpPr txBox="1"/>
          <p:nvPr/>
        </p:nvSpPr>
        <p:spPr>
          <a:xfrm>
            <a:off x="4662890" y="5574539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b="0" i="0" u="none" strike="noStrike" cap="none" dirty="0">
                <a:solidFill>
                  <a:srgbClr val="121212"/>
                </a:solidFill>
                <a:latin typeface="Arial"/>
                <a:ea typeface="Arial"/>
                <a:cs typeface="Arial"/>
                <a:sym typeface="Arial"/>
              </a:rPr>
              <a:t>XD</a:t>
            </a:r>
            <a:endParaRPr b="0" i="0" u="none" strike="noStrike" cap="none" dirty="0">
              <a:solidFill>
                <a:srgbClr val="12121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9273296" y="3710189"/>
            <a:ext cx="2587415" cy="808236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7677962" y="3511400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7677962" y="3514959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9"/>
          <p:cNvSpPr/>
          <p:nvPr/>
        </p:nvSpPr>
        <p:spPr>
          <a:xfrm>
            <a:off x="7681407" y="5242068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7681407" y="5249764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2979879" y="3511400"/>
            <a:ext cx="1080000" cy="10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ADF478C0-0D09-797D-94CB-8A277E988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213" y="1499394"/>
            <a:ext cx="1440000" cy="1440000"/>
          </a:xfrm>
          <a:prstGeom prst="ellipse">
            <a:avLst/>
          </a:prstGeom>
        </p:spPr>
      </p:pic>
      <p:pic>
        <p:nvPicPr>
          <p:cNvPr id="5" name="Picture 4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C878994-9E06-7ABA-603A-67E3B5E91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5736" y="3501603"/>
            <a:ext cx="1080000" cy="1080000"/>
          </a:xfrm>
          <a:prstGeom prst="ellipse">
            <a:avLst/>
          </a:prstGeom>
        </p:spPr>
      </p:pic>
      <p:sp>
        <p:nvSpPr>
          <p:cNvPr id="242" name="Google Shape;242;p9"/>
          <p:cNvSpPr/>
          <p:nvPr/>
        </p:nvSpPr>
        <p:spPr>
          <a:xfrm>
            <a:off x="2979879" y="3519096"/>
            <a:ext cx="1080000" cy="108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3855213" y="149939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3855213" y="149939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5868920" y="1812295"/>
            <a:ext cx="5152823" cy="1012987"/>
          </a:xfrm>
          <a:prstGeom prst="wedgeRoundRectCallout">
            <a:avLst>
              <a:gd name="adj1" fmla="val -53446"/>
              <a:gd name="adj2" fmla="val -30792"/>
              <a:gd name="adj3" fmla="val 16667"/>
            </a:avLst>
          </a:prstGeom>
          <a:solidFill>
            <a:schemeClr val="lt1"/>
          </a:solidFill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6096000" y="1974097"/>
            <a:ext cx="46419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조장으로써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저희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팀을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잘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‘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진두지휘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’ </a:t>
            </a:r>
            <a:r>
              <a:rPr lang="en-US" sz="2000" dirty="0" err="1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하겠습니다</a:t>
            </a:r>
            <a:r>
              <a:rPr lang="en-US" sz="2000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sz="2000"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pic>
        <p:nvPicPr>
          <p:cNvPr id="3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74D40B42-EADD-A0DA-161B-BDF5FCAD1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1407" y="5233569"/>
            <a:ext cx="1080000" cy="1080000"/>
          </a:xfrm>
          <a:prstGeom prst="ellipse">
            <a:avLst/>
          </a:prstGeom>
        </p:spPr>
      </p:pic>
      <p:sp>
        <p:nvSpPr>
          <p:cNvPr id="247" name="Google Shape;247;p9"/>
          <p:cNvSpPr txBox="1"/>
          <p:nvPr/>
        </p:nvSpPr>
        <p:spPr>
          <a:xfrm>
            <a:off x="9359324" y="3824300"/>
            <a:ext cx="2230657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열심히 하겠습니다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248" name="Google Shape;248;p9"/>
          <p:cNvSpPr txBox="1"/>
          <p:nvPr/>
        </p:nvSpPr>
        <p:spPr>
          <a:xfrm>
            <a:off x="9359324" y="5574539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화이팅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pic>
        <p:nvPicPr>
          <p:cNvPr id="2" name="Picture 1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A60A0765-BF0B-FD13-D735-4842619D82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7962" y="3519096"/>
            <a:ext cx="1080000" cy="1080000"/>
          </a:xfrm>
          <a:prstGeom prst="ellipse">
            <a:avLst/>
          </a:prstGeom>
        </p:spPr>
      </p:pic>
      <p:sp>
        <p:nvSpPr>
          <p:cNvPr id="249" name="Google Shape;249;p9"/>
          <p:cNvSpPr txBox="1"/>
          <p:nvPr/>
        </p:nvSpPr>
        <p:spPr>
          <a:xfrm>
            <a:off x="4662890" y="3824300"/>
            <a:ext cx="20586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청바지</a:t>
            </a:r>
            <a:r>
              <a:rPr lang="en-US" altLang="ko-KR" dirty="0">
                <a:solidFill>
                  <a:srgbClr val="12121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b="0" i="0" u="none" strike="noStrike" cap="none" dirty="0">
              <a:solidFill>
                <a:srgbClr val="121212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A3995582-A3C9-45C6-C39A-2AFFC525A769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6" name="Google Shape;309;p12">
            <a:extLst>
              <a:ext uri="{FF2B5EF4-FFF2-40B4-BE49-F238E27FC236}">
                <a16:creationId xmlns:a16="http://schemas.microsoft.com/office/drawing/2014/main" id="{D95B2D7A-4A30-5CB4-4DFE-31972FD09C36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10;p12">
            <a:extLst>
              <a:ext uri="{FF2B5EF4-FFF2-40B4-BE49-F238E27FC236}">
                <a16:creationId xmlns:a16="http://schemas.microsoft.com/office/drawing/2014/main" id="{A57147DD-26AA-AE88-FB0B-75B53EB0413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11;p12">
            <a:extLst>
              <a:ext uri="{FF2B5EF4-FFF2-40B4-BE49-F238E27FC236}">
                <a16:creationId xmlns:a16="http://schemas.microsoft.com/office/drawing/2014/main" id="{640901F7-A12F-4E8F-E1A6-861E62FBADE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124796A4-810B-1FDC-3C3F-0ACDE4C8ADA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B2C5CDA0-389F-E511-C9C2-7721801C13E8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737684-7963-7EF0-B6E7-508E877950B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기초객체지향 프로그래밍 활용</a:t>
            </a:r>
            <a:r>
              <a:rPr lang="en-US" altLang="ko-KR" sz="3200" dirty="0">
                <a:solidFill>
                  <a:srgbClr val="61DAFB"/>
                </a:solidFill>
              </a:rPr>
              <a:t>Swing Project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7509452" y="2616628"/>
            <a:ext cx="3102315" cy="4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어떤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인가요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7509452" y="3293185"/>
            <a:ext cx="3434009" cy="17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dirty="0">
                <a:solidFill>
                  <a:schemeClr val="lt1"/>
                </a:solidFill>
              </a:rPr>
              <a:t>밀키트 생산을 관리하는 프로그램을 만드는 프로젝트를 실시했습니다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3DD55-ACF9-E522-B8C1-31B1F469F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40" y="2616628"/>
            <a:ext cx="3693254" cy="29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8;p12">
            <a:extLst>
              <a:ext uri="{FF2B5EF4-FFF2-40B4-BE49-F238E27FC236}">
                <a16:creationId xmlns:a16="http://schemas.microsoft.com/office/drawing/2014/main" id="{0A9371A9-4C3E-4FD1-80BC-C8192330DAC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3" name="Google Shape;309;p12">
            <a:extLst>
              <a:ext uri="{FF2B5EF4-FFF2-40B4-BE49-F238E27FC236}">
                <a16:creationId xmlns:a16="http://schemas.microsoft.com/office/drawing/2014/main" id="{25DECD2B-BDA7-65B5-E6ED-0FBEBB0D8C2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10;p12">
            <a:extLst>
              <a:ext uri="{FF2B5EF4-FFF2-40B4-BE49-F238E27FC236}">
                <a16:creationId xmlns:a16="http://schemas.microsoft.com/office/drawing/2014/main" id="{782797FC-429B-0569-8C25-8C64C123BC1B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11;p12">
            <a:extLst>
              <a:ext uri="{FF2B5EF4-FFF2-40B4-BE49-F238E27FC236}">
                <a16:creationId xmlns:a16="http://schemas.microsoft.com/office/drawing/2014/main" id="{8857E958-67B8-199E-8DB4-95B51FDA9C8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F28123E4-81F6-AFE3-D709-17E3730E27D6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00BF4660-91D5-FCC9-AF72-E7E0240E50E5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FBBB868-5C86-F7BF-5175-508089CA3A2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79B64F93-5287-3A62-7113-82C7E2B0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>
            <a:extLst>
              <a:ext uri="{FF2B5EF4-FFF2-40B4-BE49-F238E27FC236}">
                <a16:creationId xmlns:a16="http://schemas.microsoft.com/office/drawing/2014/main" id="{DA19C77F-976B-8ABF-E088-09AFC059EC4C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>
            <a:extLst>
              <a:ext uri="{FF2B5EF4-FFF2-40B4-BE49-F238E27FC236}">
                <a16:creationId xmlns:a16="http://schemas.microsoft.com/office/drawing/2014/main" id="{5810BECD-9B7D-E81A-60D0-01BEE07EA963}"/>
              </a:ext>
            </a:extLst>
          </p:cNvPr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주제 선정 이유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>
            <a:extLst>
              <a:ext uri="{FF2B5EF4-FFF2-40B4-BE49-F238E27FC236}">
                <a16:creationId xmlns:a16="http://schemas.microsoft.com/office/drawing/2014/main" id="{51BFF280-BA91-F6A9-D74C-E5020842F229}"/>
              </a:ext>
            </a:extLst>
          </p:cNvPr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>
            <a:extLst>
              <a:ext uri="{FF2B5EF4-FFF2-40B4-BE49-F238E27FC236}">
                <a16:creationId xmlns:a16="http://schemas.microsoft.com/office/drawing/2014/main" id="{9494C545-F9FD-EA87-9405-C9C7DD4EBF1E}"/>
              </a:ext>
            </a:extLst>
          </p:cNvPr>
          <p:cNvSpPr txBox="1"/>
          <p:nvPr/>
        </p:nvSpPr>
        <p:spPr>
          <a:xfrm>
            <a:off x="3497031" y="2131867"/>
            <a:ext cx="7887567" cy="16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 대한 이해를 높이고자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밀키트 생산관리를 선택했습니다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lt1"/>
                </a:solidFill>
              </a:rPr>
              <a:t> </a:t>
            </a:r>
            <a:r>
              <a:rPr lang="ko-KR" altLang="en-US" sz="1800" dirty="0">
                <a:solidFill>
                  <a:schemeClr val="lt1"/>
                </a:solidFill>
              </a:rPr>
              <a:t>밀키트는 다른 제조업 관리와는 다르게 신선 식재료의 관리</a:t>
            </a:r>
            <a:r>
              <a:rPr lang="en-US" altLang="ko-KR" sz="1800" dirty="0">
                <a:solidFill>
                  <a:schemeClr val="lt1"/>
                </a:solidFill>
              </a:rPr>
              <a:t>, </a:t>
            </a:r>
            <a:r>
              <a:rPr lang="ko-KR" altLang="en-US" sz="1800" dirty="0">
                <a:solidFill>
                  <a:schemeClr val="lt1"/>
                </a:solidFill>
              </a:rPr>
              <a:t>생산 공정 최적화 등이 </a:t>
            </a:r>
            <a:r>
              <a:rPr lang="ko-KR" altLang="en-US" sz="1800" dirty="0" err="1">
                <a:solidFill>
                  <a:schemeClr val="lt1"/>
                </a:solidFill>
              </a:rPr>
              <a:t>요구돠기에</a:t>
            </a:r>
            <a:r>
              <a:rPr lang="ko-KR" altLang="en-US" sz="1800" dirty="0">
                <a:solidFill>
                  <a:schemeClr val="lt1"/>
                </a:solidFill>
              </a:rPr>
              <a:t> 관리의 구체적인 과정을 분석하는 것에 흥미와 교육적 가치가 높게 판단되어 밀키트 생산관리로 선정했습니다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62;p10">
            <a:extLst>
              <a:ext uri="{FF2B5EF4-FFF2-40B4-BE49-F238E27FC236}">
                <a16:creationId xmlns:a16="http://schemas.microsoft.com/office/drawing/2014/main" id="{7D97F121-26B5-74CC-0069-DB459D9E9219}"/>
              </a:ext>
            </a:extLst>
          </p:cNvPr>
          <p:cNvSpPr txBox="1"/>
          <p:nvPr/>
        </p:nvSpPr>
        <p:spPr>
          <a:xfrm>
            <a:off x="3235732" y="389491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주제 목표</a:t>
            </a:r>
            <a:endParaRPr sz="32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67;p10">
            <a:extLst>
              <a:ext uri="{FF2B5EF4-FFF2-40B4-BE49-F238E27FC236}">
                <a16:creationId xmlns:a16="http://schemas.microsoft.com/office/drawing/2014/main" id="{B6B117D4-113B-E7D1-3459-3CD1F0245B4F}"/>
              </a:ext>
            </a:extLst>
          </p:cNvPr>
          <p:cNvSpPr txBox="1"/>
          <p:nvPr/>
        </p:nvSpPr>
        <p:spPr>
          <a:xfrm>
            <a:off x="3497032" y="4624254"/>
            <a:ext cx="7887567" cy="129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제품의 생산관리를 위해 정확한 제품의 데이터와 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기준관리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 보고서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게시판을 통한 조금 더 체계적이고 편리한 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시스템의 개발을 목표로 하고 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08;p12">
            <a:extLst>
              <a:ext uri="{FF2B5EF4-FFF2-40B4-BE49-F238E27FC236}">
                <a16:creationId xmlns:a16="http://schemas.microsoft.com/office/drawing/2014/main" id="{481D6951-3C41-F33F-8656-25DC5220B6E2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9" name="Google Shape;309;p12">
            <a:extLst>
              <a:ext uri="{FF2B5EF4-FFF2-40B4-BE49-F238E27FC236}">
                <a16:creationId xmlns:a16="http://schemas.microsoft.com/office/drawing/2014/main" id="{6381C5BA-2109-F054-0270-4C92D0D6A172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10;p12">
            <a:extLst>
              <a:ext uri="{FF2B5EF4-FFF2-40B4-BE49-F238E27FC236}">
                <a16:creationId xmlns:a16="http://schemas.microsoft.com/office/drawing/2014/main" id="{4C60D22B-59EF-70A5-D59B-122515F50E2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11;p12">
            <a:extLst>
              <a:ext uri="{FF2B5EF4-FFF2-40B4-BE49-F238E27FC236}">
                <a16:creationId xmlns:a16="http://schemas.microsoft.com/office/drawing/2014/main" id="{4193250F-7849-97AA-2694-62CAFE20047F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89D7B0B-8CA9-651B-0F7B-33E6C49BA330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F7873137-AEC5-8E20-8349-0A30C1AB7ABA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D747E3FD-B0A3-2581-93AE-2DAA7CB34A7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0337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E1FD41E7-B09B-E708-964B-537AEB442D91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</a:rPr>
              <a:t>프로젝트 기간</a:t>
            </a:r>
            <a:endParaRPr lang="en-US" altLang="ko-KR" sz="3200" dirty="0">
              <a:solidFill>
                <a:srgbClr val="61DAFB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2025.01.21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2025.02.10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F09007-C6D6-57C8-ABC4-BA1158B34815}"/>
              </a:ext>
            </a:extLst>
          </p:cNvPr>
          <p:cNvGrpSpPr/>
          <p:nvPr/>
        </p:nvGrpSpPr>
        <p:grpSpPr>
          <a:xfrm>
            <a:off x="5008765" y="0"/>
            <a:ext cx="7183236" cy="6858000"/>
            <a:chOff x="5220380" y="434975"/>
            <a:chExt cx="6100763" cy="5824538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7306331-E51A-EF54-04D4-EC2A7934D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5143" y="3429000"/>
              <a:ext cx="6096000" cy="2830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4ED40CC1-B67A-CA16-AD39-86FACA09D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380" y="434975"/>
              <a:ext cx="6096000" cy="299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458914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11"/>
          <p:cNvSpPr/>
          <p:nvPr/>
        </p:nvSpPr>
        <p:spPr>
          <a:xfrm>
            <a:off x="7326054" y="3793978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3160339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565792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99418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10655997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3989978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318347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선정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역할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폰트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컬러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8948369" y="606267"/>
            <a:ext cx="2709639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1주차.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기획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4786364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4970999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01/21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프로젝트 분량 구성,역할 분배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UI테스트 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품목 관리 테스트 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060252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5718723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11"/>
          <p:cNvSpPr/>
          <p:nvPr/>
        </p:nvSpPr>
        <p:spPr>
          <a:xfrm>
            <a:off x="6496433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6633215" y="1368419"/>
            <a:ext cx="1552060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01/22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UML구현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 제작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6" name="Google Shape;296;p11"/>
          <p:cNvCxnSpPr>
            <a:stCxn id="294" idx="2"/>
          </p:cNvCxnSpPr>
          <p:nvPr/>
        </p:nvCxnSpPr>
        <p:spPr>
          <a:xfrm flipH="1">
            <a:off x="7396346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811168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829632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 완성</a:t>
            </a:r>
            <a:endParaRPr sz="100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제작</a:t>
            </a:r>
            <a:endParaRPr sz="100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904404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9832508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9969290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1차 기획 발표</a:t>
            </a:r>
            <a:endParaRPr sz="10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10732358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p11"/>
          <p:cNvSpPr/>
          <p:nvPr/>
        </p:nvSpPr>
        <p:spPr>
          <a:xfrm>
            <a:off x="3248596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6477255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529324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9550470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4078235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406604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구현 및 반응형 적용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서브 페이지 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</a:rPr>
              <a:t>2, 3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주차</a:t>
            </a:r>
            <a:r>
              <a:rPr lang="en-US" sz="32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200" dirty="0">
                <a:solidFill>
                  <a:schemeClr val="bg1"/>
                </a:solidFill>
              </a:rPr>
              <a:t>프로젝트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5605699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5790334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생성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중간 팀 회의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서브 페이지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전략 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148509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6538058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7646825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7831460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75%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8579184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8726981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8863763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90%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9626831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890CD43C-D0F4-7C28-B415-E0015FA8B432}"/>
              </a:ext>
            </a:extLst>
          </p:cNvPr>
          <p:cNvSpPr/>
          <p:nvPr/>
        </p:nvSpPr>
        <p:spPr>
          <a:xfrm>
            <a:off x="7484423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6AECFB37-F243-FC7D-1DB1-D3376C91E6B6}"/>
              </a:ext>
            </a:extLst>
          </p:cNvPr>
          <p:cNvSpPr/>
          <p:nvPr/>
        </p:nvSpPr>
        <p:spPr>
          <a:xfrm>
            <a:off x="6660934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8A47D502-7EBB-1470-AF18-BE0AC2A7D48E}"/>
              </a:ext>
            </a:extLst>
          </p:cNvPr>
          <p:cNvSpPr txBox="1"/>
          <p:nvPr/>
        </p:nvSpPr>
        <p:spPr>
          <a:xfrm>
            <a:off x="6797716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진행률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50%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932AF54C-4D66-0240-A006-52D7FF414506}"/>
              </a:ext>
            </a:extLst>
          </p:cNvPr>
          <p:cNvCxnSpPr>
            <a:stCxn id="3" idx="2"/>
          </p:cNvCxnSpPr>
          <p:nvPr/>
        </p:nvCxnSpPr>
        <p:spPr>
          <a:xfrm flipH="1">
            <a:off x="7560784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285;p11">
            <a:extLst>
              <a:ext uri="{FF2B5EF4-FFF2-40B4-BE49-F238E27FC236}">
                <a16:creationId xmlns:a16="http://schemas.microsoft.com/office/drawing/2014/main" id="{3437AD7D-745B-5E55-0A6C-EB2D0CFFD591}"/>
              </a:ext>
            </a:extLst>
          </p:cNvPr>
          <p:cNvSpPr/>
          <p:nvPr/>
        </p:nvSpPr>
        <p:spPr>
          <a:xfrm>
            <a:off x="1057045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297;p11">
            <a:extLst>
              <a:ext uri="{FF2B5EF4-FFF2-40B4-BE49-F238E27FC236}">
                <a16:creationId xmlns:a16="http://schemas.microsoft.com/office/drawing/2014/main" id="{CE99752E-5F6A-7F2D-98C3-20FB3CBD5913}"/>
              </a:ext>
            </a:extLst>
          </p:cNvPr>
          <p:cNvSpPr/>
          <p:nvPr/>
        </p:nvSpPr>
        <p:spPr>
          <a:xfrm>
            <a:off x="9687951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98;p11">
            <a:extLst>
              <a:ext uri="{FF2B5EF4-FFF2-40B4-BE49-F238E27FC236}">
                <a16:creationId xmlns:a16="http://schemas.microsoft.com/office/drawing/2014/main" id="{22FAEB57-8427-B688-7E63-18448E3994A3}"/>
              </a:ext>
            </a:extLst>
          </p:cNvPr>
          <p:cNvSpPr txBox="1"/>
          <p:nvPr/>
        </p:nvSpPr>
        <p:spPr>
          <a:xfrm>
            <a:off x="9872586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100%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최종 검토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0" name="Google Shape;299;p11">
            <a:extLst>
              <a:ext uri="{FF2B5EF4-FFF2-40B4-BE49-F238E27FC236}">
                <a16:creationId xmlns:a16="http://schemas.microsoft.com/office/drawing/2014/main" id="{2B517603-190E-DB46-380C-D12225270B67}"/>
              </a:ext>
            </a:extLst>
          </p:cNvPr>
          <p:cNvCxnSpPr/>
          <p:nvPr/>
        </p:nvCxnSpPr>
        <p:spPr>
          <a:xfrm flipH="1">
            <a:off x="10620310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E1E12FC3-C446-7680-3375-D6FF2E9A666F}"/>
              </a:ext>
            </a:extLst>
          </p:cNvPr>
          <p:cNvSpPr/>
          <p:nvPr/>
        </p:nvSpPr>
        <p:spPr>
          <a:xfrm>
            <a:off x="3566851" y="3793977"/>
            <a:ext cx="140651" cy="140651"/>
          </a:xfrm>
          <a:prstGeom prst="ellipse">
            <a:avLst/>
          </a:prstGeom>
          <a:solidFill>
            <a:srgbClr val="FF8C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90;p11">
            <a:extLst>
              <a:ext uri="{FF2B5EF4-FFF2-40B4-BE49-F238E27FC236}">
                <a16:creationId xmlns:a16="http://schemas.microsoft.com/office/drawing/2014/main" id="{05F253D6-C422-C399-9F74-FFAA0D0BE4D9}"/>
              </a:ext>
            </a:extLst>
          </p:cNvPr>
          <p:cNvSpPr/>
          <p:nvPr/>
        </p:nvSpPr>
        <p:spPr>
          <a:xfrm>
            <a:off x="3028753" y="48095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1;p11">
            <a:extLst>
              <a:ext uri="{FF2B5EF4-FFF2-40B4-BE49-F238E27FC236}">
                <a16:creationId xmlns:a16="http://schemas.microsoft.com/office/drawing/2014/main" id="{D177BC5F-E3CA-5E57-27E3-26E6EE7D1CDE}"/>
              </a:ext>
            </a:extLst>
          </p:cNvPr>
          <p:cNvSpPr txBox="1"/>
          <p:nvPr/>
        </p:nvSpPr>
        <p:spPr>
          <a:xfrm>
            <a:off x="3213388" y="4601032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01/27~01/30</a:t>
            </a:r>
            <a:endParaRPr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 연휴기간</a:t>
            </a:r>
            <a:endParaRPr sz="10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" name="Google Shape;293;p11">
            <a:extLst>
              <a:ext uri="{FF2B5EF4-FFF2-40B4-BE49-F238E27FC236}">
                <a16:creationId xmlns:a16="http://schemas.microsoft.com/office/drawing/2014/main" id="{B19F2043-5E23-205E-F7A0-B5E6FCE74622}"/>
              </a:ext>
            </a:extLst>
          </p:cNvPr>
          <p:cNvCxnSpPr>
            <a:cxnSpLocks/>
          </p:cNvCxnSpPr>
          <p:nvPr/>
        </p:nvCxnSpPr>
        <p:spPr>
          <a:xfrm>
            <a:off x="3645055" y="3922721"/>
            <a:ext cx="0" cy="713812"/>
          </a:xfrm>
          <a:prstGeom prst="straightConnector1">
            <a:avLst/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60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1050</Words>
  <Application>Microsoft Office PowerPoint</Application>
  <PresentationFormat>Widescreen</PresentationFormat>
  <Paragraphs>443</Paragraphs>
  <Slides>36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gg sans</vt:lpstr>
      <vt:lpstr>Noto Sans Symbols</vt:lpstr>
      <vt:lpstr>나눔고딕OTF</vt:lpstr>
      <vt:lpstr>나눔스퀘어 네오 Bold</vt:lpstr>
      <vt:lpstr>Malgun Gothic</vt:lpstr>
      <vt:lpstr>Arial</vt:lpstr>
      <vt:lpstr>Office 테마</vt:lpstr>
      <vt:lpstr>스마트 팩토리 MES 웹 솔루션 개발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Presentation</vt:lpstr>
      <vt:lpstr>Intro</vt:lpstr>
      <vt:lpstr>Intro</vt:lpstr>
      <vt:lpstr>Intro</vt:lpstr>
      <vt:lpstr>Intro</vt:lpstr>
      <vt:lpstr>Intro</vt:lpstr>
      <vt:lpstr>Intro</vt:lpstr>
      <vt:lpstr>PowerPoint Presentation</vt:lpstr>
      <vt:lpstr>PowerPoint Presentation</vt:lpstr>
      <vt:lpstr>Intro</vt:lpstr>
      <vt:lpstr>Intro</vt:lpstr>
      <vt:lpstr>Intro</vt:lpstr>
      <vt:lpstr>Intro</vt:lpstr>
      <vt:lpstr>Intro</vt:lpstr>
      <vt:lpstr>Intro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영석 서</dc:creator>
  <cp:lastModifiedBy>admin</cp:lastModifiedBy>
  <cp:revision>48</cp:revision>
  <dcterms:created xsi:type="dcterms:W3CDTF">2025-01-20T11:57:41Z</dcterms:created>
  <dcterms:modified xsi:type="dcterms:W3CDTF">2025-02-07T01:12:22Z</dcterms:modified>
</cp:coreProperties>
</file>